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10" d="100"/>
          <a:sy n="110" d="100"/>
        </p:scale>
        <p:origin x="120" y="762"/>
      </p:cViewPr>
      <p:guideLst/>
    </p:cSldViewPr>
  </p:slideViewPr>
  <p:notesTextViewPr>
    <p:cViewPr>
      <p:scale>
        <a:sx n="1" d="1"/>
        <a:sy n="1" d="1"/>
      </p:scale>
      <p:origin x="0" y="0"/>
    </p:cViewPr>
  </p:notesTextViewPr>
  <p:gridSpacing cx="76200" cy="76200"/>
</p:viewPr>
</file>

<file path=ppt/_rels/presentation.xml.rels><?xml version="1.0" encoding="UTF-8"?><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087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https://bgt.bio/downloads/Gmp.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hyperlink" Target="https://bgt.bio/downloads/EU-Organic-Bio-Suisse.pdf" TargetMode="External"/></Relationships>
</file>

<file path=ppt/slides/_rels/slide11.xml.rels><?xml version="1.0" encoding="UTF-8"?><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jp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hyperlink" Target="https://www.linkedin.com/in/markus-schmid-3353b996/" TargetMode="External"/><Relationship Id="rId4" Type="http://schemas.openxmlformats.org/officeDocument/2006/relationships/image" Target="../media/image2.png"/><Relationship Id="rId9" Type="http://schemas.openxmlformats.org/officeDocument/2006/relationships/hyperlink" Target="https://www.linkedin.com/in/severin-spiess-a7019356/" TargetMode="External"/></Relationships>
</file>

<file path=ppt/slides/_rels/slide2.xml.rels><?xml version="1.0" encoding="UTF-8"?><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Relationships xmlns="http://schemas.openxmlformats.org/package/2006/relationships"><Relationship Id="rId8" Type="http://schemas.openxmlformats.org/officeDocument/2006/relationships/hyperlink" Target="https://bgt.bio/produkte/oele" TargetMode="External"/><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bgt.bio/produkte/getreide" TargetMode="External"/><Relationship Id="rId5" Type="http://schemas.openxmlformats.org/officeDocument/2006/relationships/image" Target="../media/image10.jpg"/><Relationship Id="rId10" Type="http://schemas.openxmlformats.org/officeDocument/2006/relationships/hyperlink" Target="https://bgt.bio/produkte/presskuchen" TargetMode="External"/><Relationship Id="rId4" Type="http://schemas.openxmlformats.org/officeDocument/2006/relationships/hyperlink" Target="https://bgt.bio/produkte/oelsaaten" TargetMode="External"/><Relationship Id="rId9" Type="http://schemas.openxmlformats.org/officeDocument/2006/relationships/image" Target="../media/image12.jpg"/></Relationships>
</file>

<file path=ppt/slides/_rels/slide5.xml.rels><?xml version="1.0" encoding="UTF-8"?><Relationships xmlns="http://schemas.openxmlformats.org/package/2006/relationships"><Relationship Id="rId8" Type="http://schemas.openxmlformats.org/officeDocument/2006/relationships/hyperlink" Target="https://bgt.bio/produkte/oelsaaten/bio-sojabohnen" TargetMode="External"/><Relationship Id="rId3" Type="http://schemas.openxmlformats.org/officeDocument/2006/relationships/image" Target="../media/image13.jpg"/><Relationship Id="rId7" Type="http://schemas.openxmlformats.org/officeDocument/2006/relationships/hyperlink" Target="https://bgt.bio/produkte/oelsaaten/bio-sesam-natur" TargetMode="External"/><Relationship Id="rId12" Type="http://schemas.openxmlformats.org/officeDocument/2006/relationships/hyperlink" Target="https://bgt.bio/produkte/oelsaaten"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bgt.bio/produkte/oelsaaten/bio-kuerbiskerne" TargetMode="External"/><Relationship Id="rId11" Type="http://schemas.openxmlformats.org/officeDocument/2006/relationships/hyperlink" Target="https://bgt.bio/produkte/oelsaaten/bio-rapssaat" TargetMode="External"/><Relationship Id="rId5" Type="http://schemas.openxmlformats.org/officeDocument/2006/relationships/hyperlink" Target="https://bgt.bio/produkte/oelsaaten/bio-sonnenblumensaat-high-oleic" TargetMode="External"/><Relationship Id="rId10" Type="http://schemas.openxmlformats.org/officeDocument/2006/relationships/hyperlink" Target="https://bgt.bio/produkte/oelsaaten/bio-senfsaat" TargetMode="External"/><Relationship Id="rId4" Type="http://schemas.openxmlformats.org/officeDocument/2006/relationships/hyperlink" Target="https://bgt.bio/produkte/oelsaaten/bio-leinsaat-braun" TargetMode="External"/><Relationship Id="rId9" Type="http://schemas.openxmlformats.org/officeDocument/2006/relationships/hyperlink" Target="https://bgt.bio/produkte/oelsaaten/bio-sonnenblumenkerne-geschaelt" TargetMode="External"/></Relationships>
</file>

<file path=ppt/slides/_rels/slide6.xml.rels><?xml version="1.0" encoding="UTF-8"?><Relationships xmlns="http://schemas.openxmlformats.org/package/2006/relationships"><Relationship Id="rId8" Type="http://schemas.openxmlformats.org/officeDocument/2006/relationships/hyperlink" Target="https://bgt.bio/produkte/getreide/bio-dinkel" TargetMode="External"/><Relationship Id="rId3" Type="http://schemas.openxmlformats.org/officeDocument/2006/relationships/image" Target="../media/image14.jpg"/><Relationship Id="rId7" Type="http://schemas.openxmlformats.org/officeDocument/2006/relationships/hyperlink" Target="https://bgt.bio/produkte/getreide/bio-roggen" TargetMode="External"/><Relationship Id="rId12" Type="http://schemas.openxmlformats.org/officeDocument/2006/relationships/hyperlink" Target="https://bgt.bio/produkte/getreid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bgt.bio/produkte/getreide/bio-gerste" TargetMode="External"/><Relationship Id="rId11" Type="http://schemas.openxmlformats.org/officeDocument/2006/relationships/hyperlink" Target="https://bgt.bio/produkte/getreide/bio-buchweizen" TargetMode="External"/><Relationship Id="rId5" Type="http://schemas.openxmlformats.org/officeDocument/2006/relationships/hyperlink" Target="https://bgt.bio/produkte/getreide/bio-hafer" TargetMode="External"/><Relationship Id="rId10" Type="http://schemas.openxmlformats.org/officeDocument/2006/relationships/hyperlink" Target="https://bgt.bio/produkte/getreide/bio-hirse-geschaelt-ungeschaelt" TargetMode="External"/><Relationship Id="rId4" Type="http://schemas.openxmlformats.org/officeDocument/2006/relationships/hyperlink" Target="https://bgt.bio/produkte/getreide/bio-weizen" TargetMode="External"/><Relationship Id="rId9" Type="http://schemas.openxmlformats.org/officeDocument/2006/relationships/hyperlink" Target="https://bgt.bio/produkte/getreide/bio-mais" TargetMode="External"/></Relationships>
</file>

<file path=ppt/slides/_rels/slide7.xml.rels><?xml version="1.0" encoding="UTF-8"?><Relationships xmlns="http://schemas.openxmlformats.org/package/2006/relationships"><Relationship Id="rId8" Type="http://schemas.openxmlformats.org/officeDocument/2006/relationships/hyperlink" Target="https://bgt.bio/produkte/oele" TargetMode="External"/><Relationship Id="rId3" Type="http://schemas.openxmlformats.org/officeDocument/2006/relationships/image" Target="../media/image15.jpg"/><Relationship Id="rId7" Type="http://schemas.openxmlformats.org/officeDocument/2006/relationships/hyperlink" Target="https://bgt.bio/produkte/oele/bio-leinsaatoel-crude-refined"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bgt.bio/produkte/oele/bio-sojaoel-crude-refined" TargetMode="External"/><Relationship Id="rId5" Type="http://schemas.openxmlformats.org/officeDocument/2006/relationships/hyperlink" Target="https://bgt.bio/produkte/oele/bio-rapsoel-crude-refined" TargetMode="External"/><Relationship Id="rId4" Type="http://schemas.openxmlformats.org/officeDocument/2006/relationships/hyperlink" Target="https://bgt.bio/produkte/oele/bio-sonnenblumenoel-crude-refined" TargetMode="External"/></Relationships>
</file>

<file path=ppt/slides/_rels/slide8.xml.rels><?xml version="1.0" encoding="UTF-8"?><Relationships xmlns="http://schemas.openxmlformats.org/package/2006/relationships"><Relationship Id="rId8" Type="http://schemas.openxmlformats.org/officeDocument/2006/relationships/hyperlink" Target="https://bgt.bio/produkte/presskuchen" TargetMode="External"/><Relationship Id="rId3" Type="http://schemas.openxmlformats.org/officeDocument/2006/relationships/image" Target="../media/image12.jpg"/><Relationship Id="rId7" Type="http://schemas.openxmlformats.org/officeDocument/2006/relationships/hyperlink" Target="https://bgt.bio/produkte/presskuchen/bio-leinsaatkuche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bgt.bio/produkte/presskuchen/bio-rapskuchen" TargetMode="External"/><Relationship Id="rId5" Type="http://schemas.openxmlformats.org/officeDocument/2006/relationships/hyperlink" Target="https://bgt.bio/produkte/presskuchen/bio-sojakuchen" TargetMode="External"/><Relationship Id="rId4" Type="http://schemas.openxmlformats.org/officeDocument/2006/relationships/hyperlink" Target="https://bgt.bio/produkte/presskuchen/bio-sonnenblumenkuchen-lp-hp" TargetMode="External"/></Relationships>
</file>

<file path=ppt/slides/_rels/slide9.xml.rels><?xml version="1.0" encoding="UTF-8"?><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B3A1F"/>
        </a:solidFill>
        <a:effectLst/>
      </p:bgPr>
    </p:bg>
    <p:spTree>
      <p:nvGrpSpPr>
        <p:cNvPr id="1" name=""/>
        <p:cNvGrpSpPr/>
        <p:nvPr/>
      </p:nvGrpSpPr>
      <p:grpSpPr>
        <a:xfrm>
          <a:off x="0" y="0"/>
          <a:ext cx="0" cy="0"/>
          <a:chOff x="0" y="0"/>
          <a:chExt cx="0" cy="0"/>
        </a:xfrm>
      </p:grpSpPr>
      <p:pic>
        <p:nvPicPr>
          <p:cNvPr id="2" name="Image 0" descr="/home/claude/images/hero.jpg"/>
          <p:cNvPicPr>
            <a:picLocks noChangeAspect="1"/>
          </p:cNvPicPr>
          <p:nvPr/>
        </p:nvPicPr>
        <p:blipFill>
          <a:blip r:embed="rId3"/>
          <a:srcRect/>
          <a:stretch/>
        </p:blipFill>
        <p:spPr>
          <a:xfrm>
            <a:off x="0" y="0"/>
            <a:ext cx="9144000" cy="5143500"/>
          </a:xfrm>
          <a:prstGeom prst="rect">
            <a:avLst/>
          </a:prstGeom>
        </p:spPr>
      </p:pic>
      <p:sp>
        <p:nvSpPr>
          <p:cNvPr id="3" name="Shape 0"/>
          <p:cNvSpPr/>
          <p:nvPr/>
        </p:nvSpPr>
        <p:spPr>
          <a:xfrm>
            <a:off x="0" y="0"/>
            <a:ext cx="9144000" cy="5143500"/>
          </a:xfrm>
          <a:prstGeom prst="rect">
            <a:avLst/>
          </a:prstGeom>
          <a:solidFill>
            <a:srgbClr val="1B3A1F">
              <a:alpha val="70000"/>
            </a:srgbClr>
          </a:solidFill>
          <a:ln/>
        </p:spPr>
      </p:sp>
      <p:sp>
        <p:nvSpPr>
          <p:cNvPr id="4" name="Shape 1"/>
          <p:cNvSpPr/>
          <p:nvPr/>
        </p:nvSpPr>
        <p:spPr>
          <a:xfrm>
            <a:off x="0" y="0"/>
            <a:ext cx="9144000" cy="54864"/>
          </a:xfrm>
          <a:prstGeom prst="rect">
            <a:avLst/>
          </a:prstGeom>
          <a:solidFill>
            <a:srgbClr val="C4952A"/>
          </a:solidFill>
          <a:ln/>
        </p:spPr>
      </p:sp>
      <p:sp>
        <p:nvSpPr>
          <p:cNvPr id="5" name="Shape 2"/>
          <p:cNvSpPr/>
          <p:nvPr/>
        </p:nvSpPr>
        <p:spPr>
          <a:xfrm>
            <a:off x="457200" y="182880"/>
            <a:ext cx="1371600" cy="1371600"/>
          </a:xfrm>
          <a:prstGeom prst="ellipse">
            <a:avLst/>
          </a:prstGeom>
          <a:solidFill>
            <a:srgbClr val="FFFFFF"/>
          </a:solidFill>
          <a:ln/>
          <a:effectLst>
            <a:outerShdw blurRad="101600" dist="25400" dir="8100000" algn="bl" rotWithShape="0">
              <a:srgbClr val="000000">
                <a:alpha val="15000"/>
              </a:srgbClr>
            </a:outerShdw>
          </a:effectLst>
        </p:spPr>
      </p:sp>
      <p:pic>
        <p:nvPicPr>
          <p:cNvPr id="6" name="Image 1" descr="/home/claude/images/logo.png"/>
          <p:cNvPicPr>
            <a:picLocks noChangeAspect="1"/>
          </p:cNvPicPr>
          <p:nvPr/>
        </p:nvPicPr>
        <p:blipFill>
          <a:blip r:embed="rId4"/>
          <a:srcRect/>
          <a:stretch/>
        </p:blipFill>
        <p:spPr>
          <a:xfrm>
            <a:off x="621792" y="365760"/>
            <a:ext cx="1042416" cy="1042416"/>
          </a:xfrm>
          <a:prstGeom prst="rect">
            <a:avLst/>
          </a:prstGeom>
        </p:spPr>
      </p:pic>
      <p:sp>
        <p:nvSpPr>
          <p:cNvPr id="7" name="Text 3"/>
          <p:cNvSpPr/>
          <p:nvPr/>
        </p:nvSpPr>
        <p:spPr>
          <a:xfrm>
            <a:off x="640080" y="1645920"/>
            <a:ext cx="7772400" cy="914400"/>
          </a:xfrm>
          <a:prstGeom prst="rect">
            <a:avLst/>
          </a:prstGeom>
          <a:noFill/>
          <a:ln/>
        </p:spPr>
        <p:txBody>
          <a:bodyPr wrap="square" lIns="0" tIns="0" rIns="0" bIns="0" rtlCol="0" anchor="ctr"/>
          <a:lstStyle/>
          <a:p>
            <a:pPr marL="0" indent="0">
              <a:buNone/>
            </a:pPr>
            <a:r>
              <a:rPr lang="en-US" sz="4200" b="1" dirty="0">
                <a:solidFill>
                  <a:srgbClr val="FFFFFF"/>
                </a:solidFill>
                <a:latin typeface="Georgia" pitchFamily="34" charset="0"/>
                <a:ea typeface="Georgia" pitchFamily="34" charset="-122"/>
                <a:cs typeface="Georgia" pitchFamily="34" charset="-120"/>
              </a:rPr>
              <a:t>BIO Grains Trading AG</a:t>
            </a:r>
            <a:endParaRPr lang="en-US" sz="4200" dirty="0"/>
          </a:p>
        </p:txBody>
      </p:sp>
      <p:sp>
        <p:nvSpPr>
          <p:cNvPr id="8" name="Text 4"/>
          <p:cNvSpPr/>
          <p:nvPr/>
        </p:nvSpPr>
        <p:spPr>
          <a:xfrm>
            <a:off x="640080" y="2514600"/>
            <a:ext cx="7772400" cy="548640"/>
          </a:xfrm>
          <a:prstGeom prst="rect">
            <a:avLst/>
          </a:prstGeom>
          <a:noFill/>
          <a:ln/>
        </p:spPr>
        <p:txBody>
          <a:bodyPr wrap="square" lIns="0" tIns="0" rIns="0" bIns="0" rtlCol="0" anchor="ctr"/>
          <a:lstStyle/>
          <a:p>
            <a:pPr marL="0" indent="0">
              <a:buNone/>
            </a:pPr>
            <a:r>
              <a:rPr lang="en-US" sz="2000" dirty="0">
                <a:solidFill>
                  <a:srgbClr val="D4E7D0"/>
                </a:solidFill>
                <a:latin typeface="Calibri" pitchFamily="34" charset="0"/>
                <a:ea typeface="Calibri" pitchFamily="34" charset="-122"/>
                <a:cs typeface="Calibri" pitchFamily="34" charset="-120"/>
              </a:rPr>
              <a:t>Your Trusted Partner for Organic Commodities</a:t>
            </a:r>
            <a:endParaRPr lang="en-US" sz="2000" dirty="0"/>
          </a:p>
        </p:txBody>
      </p:sp>
      <p:sp>
        <p:nvSpPr>
          <p:cNvPr id="9" name="Text 5"/>
          <p:cNvSpPr/>
          <p:nvPr/>
        </p:nvSpPr>
        <p:spPr>
          <a:xfrm>
            <a:off x="640080" y="3383280"/>
            <a:ext cx="5486400" cy="411480"/>
          </a:xfrm>
          <a:prstGeom prst="rect">
            <a:avLst/>
          </a:prstGeom>
          <a:noFill/>
          <a:ln/>
        </p:spPr>
        <p:txBody>
          <a:bodyPr wrap="square" lIns="0" tIns="0" rIns="0" bIns="0" rtlCol="0" anchor="ctr"/>
          <a:lstStyle/>
          <a:p>
            <a:pPr marL="0" indent="0">
              <a:buNone/>
            </a:pPr>
            <a:r>
              <a:rPr lang="en-US" sz="1300" kern="0" spc="200" dirty="0">
                <a:solidFill>
                  <a:srgbClr val="C4952A"/>
                </a:solidFill>
                <a:latin typeface="Calibri" pitchFamily="34" charset="0"/>
                <a:ea typeface="Calibri" pitchFamily="34" charset="-122"/>
                <a:cs typeface="Calibri" pitchFamily="34" charset="-120"/>
              </a:rPr>
              <a:t>Bio Suisse  •  EU Organic  •  GMP+ FRA/FSA</a:t>
            </a:r>
            <a:endParaRPr lang="en-US" sz="1300" dirty="0"/>
          </a:p>
        </p:txBody>
      </p:sp>
      <p:sp>
        <p:nvSpPr>
          <p:cNvPr id="10" name="Shape 6"/>
          <p:cNvSpPr/>
          <p:nvPr/>
        </p:nvSpPr>
        <p:spPr>
          <a:xfrm>
            <a:off x="0" y="4572000"/>
            <a:ext cx="9144000" cy="571500"/>
          </a:xfrm>
          <a:prstGeom prst="rect">
            <a:avLst/>
          </a:prstGeom>
          <a:solidFill>
            <a:srgbClr val="C4952A">
              <a:alpha val="30000"/>
            </a:srgbClr>
          </a:solidFill>
          <a:ln/>
        </p:spPr>
      </p:sp>
      <p:sp>
        <p:nvSpPr>
          <p:cNvPr id="11" name="Text 7"/>
          <p:cNvSpPr/>
          <p:nvPr/>
        </p:nvSpPr>
        <p:spPr>
          <a:xfrm>
            <a:off x="640080" y="4617720"/>
            <a:ext cx="7863840" cy="457200"/>
          </a:xfrm>
          <a:prstGeom prst="rect">
            <a:avLst/>
          </a:prstGeom>
          <a:noFill/>
          <a:ln/>
        </p:spPr>
        <p:txBody>
          <a:bodyPr wrap="square" lIns="0" tIns="0" rIns="0" bIns="0" rtlCol="0" anchor="ctr"/>
          <a:lstStyle/>
          <a:p>
            <a:pPr marL="0" indent="0" algn="ctr">
              <a:buNone/>
            </a:pPr>
            <a:r>
              <a:rPr lang="en-US" sz="1100" dirty="0">
                <a:solidFill>
                  <a:srgbClr val="FFFFFF"/>
                </a:solidFill>
                <a:latin typeface="Calibri" pitchFamily="34" charset="0"/>
                <a:ea typeface="Calibri" pitchFamily="34" charset="-122"/>
                <a:cs typeface="Calibri" pitchFamily="34" charset="-120"/>
              </a:rPr>
              <a:t>Buochserstrasse 26b  •  CH-6375 Beckenried  •  Switzerland</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2C5530"/>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C4952A"/>
          </a:solidFill>
          <a:ln/>
        </p:spPr>
      </p:sp>
      <p:sp>
        <p:nvSpPr>
          <p:cNvPr id="3" name="Text 1"/>
          <p:cNvSpPr/>
          <p:nvPr/>
        </p:nvSpPr>
        <p:spPr>
          <a:xfrm>
            <a:off x="640080" y="320040"/>
            <a:ext cx="7863840" cy="594360"/>
          </a:xfrm>
          <a:prstGeom prst="rect">
            <a:avLst/>
          </a:prstGeom>
          <a:noFill/>
          <a:ln/>
        </p:spPr>
        <p:txBody>
          <a:bodyPr wrap="square" lIns="0" tIns="0" rIns="0" bIns="0" rtlCol="0" anchor="ctr"/>
          <a:lstStyle/>
          <a:p>
            <a:pPr marL="0" indent="0">
              <a:buNone/>
            </a:pPr>
            <a:r>
              <a:rPr lang="en-US" sz="3200" b="1" dirty="0">
                <a:solidFill>
                  <a:srgbClr val="FFFFFF"/>
                </a:solidFill>
                <a:latin typeface="Georgia" pitchFamily="34" charset="0"/>
                <a:ea typeface="Georgia" pitchFamily="34" charset="-122"/>
                <a:cs typeface="Georgia" pitchFamily="34" charset="-120"/>
              </a:rPr>
              <a:t>Our Certifications</a:t>
            </a:r>
            <a:endParaRPr lang="en-US" sz="3200" dirty="0"/>
          </a:p>
        </p:txBody>
      </p:sp>
      <p:sp>
        <p:nvSpPr>
          <p:cNvPr id="4" name="Text 2"/>
          <p:cNvSpPr/>
          <p:nvPr/>
        </p:nvSpPr>
        <p:spPr>
          <a:xfrm>
            <a:off x="640080" y="960120"/>
            <a:ext cx="7863840" cy="365760"/>
          </a:xfrm>
          <a:prstGeom prst="rect">
            <a:avLst/>
          </a:prstGeom>
          <a:noFill/>
          <a:ln/>
        </p:spPr>
        <p:txBody>
          <a:bodyPr wrap="square" lIns="0" tIns="0" rIns="0" bIns="0" rtlCol="0" anchor="ctr"/>
          <a:lstStyle/>
          <a:p>
            <a:pPr marL="0" indent="0">
              <a:buNone/>
            </a:pPr>
            <a:r>
              <a:rPr lang="en-US" sz="1400" dirty="0">
                <a:solidFill>
                  <a:srgbClr val="D4E7D0"/>
                </a:solidFill>
                <a:latin typeface="Calibri" pitchFamily="34" charset="0"/>
                <a:ea typeface="Calibri" pitchFamily="34" charset="-122"/>
                <a:cs typeface="Calibri" pitchFamily="34" charset="-120"/>
              </a:rPr>
              <a:t>Certified quality you can trust meeting the highest organic and feed safety standards.</a:t>
            </a:r>
            <a:endParaRPr lang="en-US" sz="1400" dirty="0"/>
          </a:p>
        </p:txBody>
      </p:sp>
      <p:sp>
        <p:nvSpPr>
          <p:cNvPr id="5" name="Shape 3"/>
          <p:cNvSpPr/>
          <p:nvPr/>
        </p:nvSpPr>
        <p:spPr>
          <a:xfrm>
            <a:off x="685800" y="1645920"/>
            <a:ext cx="2377440" cy="3200400"/>
          </a:xfrm>
          <a:prstGeom prst="rect">
            <a:avLst/>
          </a:prstGeom>
          <a:solidFill>
            <a:srgbClr val="FFFFFF"/>
          </a:solidFill>
          <a:ln/>
          <a:effectLst>
            <a:outerShdw blurRad="101600" dist="38100" dir="8100000" algn="bl" rotWithShape="0">
              <a:srgbClr val="000000">
                <a:alpha val="15000"/>
              </a:srgbClr>
            </a:outerShdw>
          </a:effectLst>
        </p:spPr>
      </p:sp>
      <p:pic>
        <p:nvPicPr>
          <p:cNvPr id="6" name="Image 0" descr="/home/claude/images/biosuisse.jpg"/>
          <p:cNvPicPr>
            <a:picLocks noChangeAspect="1"/>
          </p:cNvPicPr>
          <p:nvPr/>
        </p:nvPicPr>
        <p:blipFill>
          <a:blip r:embed="rId3"/>
          <a:srcRect/>
          <a:stretch/>
        </p:blipFill>
        <p:spPr>
          <a:xfrm>
            <a:off x="1188720" y="1920240"/>
            <a:ext cx="1371600" cy="1097280"/>
          </a:xfrm>
          <a:prstGeom prst="rect">
            <a:avLst/>
          </a:prstGeom>
        </p:spPr>
      </p:pic>
      <p:sp>
        <p:nvSpPr>
          <p:cNvPr id="7" name="Text 4"/>
          <p:cNvSpPr/>
          <p:nvPr/>
        </p:nvSpPr>
        <p:spPr>
          <a:xfrm>
            <a:off x="822960" y="3063240"/>
            <a:ext cx="2103120" cy="365760"/>
          </a:xfrm>
          <a:prstGeom prst="rect">
            <a:avLst/>
          </a:prstGeom>
          <a:noFill/>
          <a:ln/>
        </p:spPr>
        <p:txBody>
          <a:bodyPr wrap="square" lIns="0" tIns="0" rIns="0" bIns="0" rtlCol="0" anchor="ctr"/>
          <a:lstStyle/>
          <a:p>
            <a:pPr marL="0" indent="0" algn="ctr">
              <a:buNone/>
            </a:pPr>
            <a:r>
              <a:rPr lang="en-US" sz="1500" b="1" dirty="0">
                <a:solidFill>
                  <a:srgbClr val="1B3A1F"/>
                </a:solidFill>
                <a:latin typeface="Georgia" pitchFamily="34" charset="0"/>
                <a:ea typeface="Georgia" pitchFamily="34" charset="-122"/>
                <a:cs typeface="Georgia" pitchFamily="34" charset="-120"/>
              </a:rPr>
              <a:t>Bio Suisse</a:t>
            </a:r>
            <a:endParaRPr lang="en-US" sz="1500" dirty="0"/>
          </a:p>
        </p:txBody>
      </p:sp>
      <p:sp>
        <p:nvSpPr>
          <p:cNvPr id="8" name="Text 5"/>
          <p:cNvSpPr/>
          <p:nvPr/>
        </p:nvSpPr>
        <p:spPr>
          <a:xfrm>
            <a:off x="822960" y="3429000"/>
            <a:ext cx="2103120" cy="822960"/>
          </a:xfrm>
          <a:prstGeom prst="rect">
            <a:avLst/>
          </a:prstGeom>
          <a:noFill/>
          <a:ln/>
        </p:spPr>
        <p:txBody>
          <a:bodyPr wrap="square" lIns="0" tIns="0" rIns="0" bIns="0" rtlCol="0" anchor="ctr"/>
          <a:lstStyle/>
          <a:p>
            <a:pPr marL="0" indent="0" algn="ctr">
              <a:lnSpc>
                <a:spcPct val="125000"/>
              </a:lnSpc>
              <a:buNone/>
            </a:pPr>
            <a:r>
              <a:rPr lang="en-US" sz="1000" dirty="0">
                <a:solidFill>
                  <a:srgbClr val="636E72"/>
                </a:solidFill>
                <a:latin typeface="Calibri" pitchFamily="34" charset="0"/>
                <a:ea typeface="Calibri" pitchFamily="34" charset="-122"/>
                <a:cs typeface="Calibri" pitchFamily="34" charset="-120"/>
              </a:rPr>
              <a:t>Swiss organic label with strict guidelines exceeding EU standards. Recognized for premium quality.</a:t>
            </a:r>
            <a:endParaRPr lang="en-US" sz="1000" dirty="0"/>
          </a:p>
        </p:txBody>
      </p:sp>
      <p:sp>
        <p:nvSpPr>
          <p:cNvPr id="9" name="Text 6"/>
          <p:cNvSpPr/>
          <p:nvPr/>
        </p:nvSpPr>
        <p:spPr>
          <a:xfrm>
            <a:off x="822960" y="4389120"/>
            <a:ext cx="2103120" cy="320040"/>
          </a:xfrm>
          <a:prstGeom prst="rect">
            <a:avLst/>
          </a:prstGeom>
          <a:noFill/>
          <a:ln/>
        </p:spPr>
        <p:txBody>
          <a:bodyPr wrap="square" lIns="0" tIns="0" rIns="0" bIns="0" rtlCol="0" anchor="ctr"/>
          <a:lstStyle/>
          <a:p>
            <a:pPr marL="0" indent="0" algn="ctr">
              <a:buNone/>
            </a:pPr>
            <a:r>
              <a:rPr lang="en-US" sz="1100" b="1" u="sng" dirty="0">
                <a:solidFill>
                  <a:srgbClr val="1A73B5"/>
                </a:solidFill>
                <a:latin typeface="Calibri" pitchFamily="34" charset="0"/>
                <a:ea typeface="Calibri" pitchFamily="34" charset="-122"/>
                <a:cs typeface="Calibri" pitchFamily="34" charset="-120"/>
                <a:hlinkClick r:id="rId4">
                  <a:extLst>
                    <a:ext uri="{A12FA001-AC4F-418D-AE19-62706E023703}">
                      <ahyp:hlinkClr xmlns:ahyp="http://schemas.microsoft.com/office/drawing/2018/hyperlinkcolor" val="tx"/>
                    </a:ext>
                  </a:extLst>
                </a:hlinkClick>
              </a:rPr>
              <a:t>Download ↓</a:t>
            </a:r>
            <a:endParaRPr lang="en-US" sz="1100" dirty="0"/>
          </a:p>
        </p:txBody>
      </p:sp>
      <p:sp>
        <p:nvSpPr>
          <p:cNvPr id="10" name="Shape 7"/>
          <p:cNvSpPr/>
          <p:nvPr/>
        </p:nvSpPr>
        <p:spPr>
          <a:xfrm>
            <a:off x="3383280" y="1645920"/>
            <a:ext cx="2377440" cy="3200400"/>
          </a:xfrm>
          <a:prstGeom prst="rect">
            <a:avLst/>
          </a:prstGeom>
          <a:solidFill>
            <a:srgbClr val="FFFFFF"/>
          </a:solidFill>
          <a:ln/>
          <a:effectLst>
            <a:outerShdw blurRad="101600" dist="38100" dir="8100000" algn="bl" rotWithShape="0">
              <a:srgbClr val="000000">
                <a:alpha val="15000"/>
              </a:srgbClr>
            </a:outerShdw>
          </a:effectLst>
        </p:spPr>
      </p:sp>
      <p:pic>
        <p:nvPicPr>
          <p:cNvPr id="11" name="Image 1" descr="/home/claude/images/euorganic.jpg"/>
          <p:cNvPicPr>
            <a:picLocks noChangeAspect="1"/>
          </p:cNvPicPr>
          <p:nvPr/>
        </p:nvPicPr>
        <p:blipFill>
          <a:blip r:embed="rId5"/>
          <a:srcRect/>
          <a:stretch/>
        </p:blipFill>
        <p:spPr>
          <a:xfrm>
            <a:off x="3886200" y="1920240"/>
            <a:ext cx="1371600" cy="1097280"/>
          </a:xfrm>
          <a:prstGeom prst="rect">
            <a:avLst/>
          </a:prstGeom>
        </p:spPr>
      </p:pic>
      <p:sp>
        <p:nvSpPr>
          <p:cNvPr id="12" name="Text 8"/>
          <p:cNvSpPr/>
          <p:nvPr/>
        </p:nvSpPr>
        <p:spPr>
          <a:xfrm>
            <a:off x="3520440" y="3063240"/>
            <a:ext cx="2103120" cy="365760"/>
          </a:xfrm>
          <a:prstGeom prst="rect">
            <a:avLst/>
          </a:prstGeom>
          <a:noFill/>
          <a:ln/>
        </p:spPr>
        <p:txBody>
          <a:bodyPr wrap="square" lIns="0" tIns="0" rIns="0" bIns="0" rtlCol="0" anchor="ctr"/>
          <a:lstStyle/>
          <a:p>
            <a:pPr marL="0" indent="0" algn="ctr">
              <a:buNone/>
            </a:pPr>
            <a:r>
              <a:rPr lang="en-US" sz="1500" b="1" dirty="0">
                <a:solidFill>
                  <a:srgbClr val="1B3A1F"/>
                </a:solidFill>
                <a:latin typeface="Georgia" pitchFamily="34" charset="0"/>
                <a:ea typeface="Georgia" pitchFamily="34" charset="-122"/>
                <a:cs typeface="Georgia" pitchFamily="34" charset="-120"/>
              </a:rPr>
              <a:t>EU Organic</a:t>
            </a:r>
            <a:endParaRPr lang="en-US" sz="1500" dirty="0"/>
          </a:p>
        </p:txBody>
      </p:sp>
      <p:sp>
        <p:nvSpPr>
          <p:cNvPr id="13" name="Text 9"/>
          <p:cNvSpPr/>
          <p:nvPr/>
        </p:nvSpPr>
        <p:spPr>
          <a:xfrm>
            <a:off x="3520440" y="3429000"/>
            <a:ext cx="2103120" cy="822960"/>
          </a:xfrm>
          <a:prstGeom prst="rect">
            <a:avLst/>
          </a:prstGeom>
          <a:noFill/>
          <a:ln/>
        </p:spPr>
        <p:txBody>
          <a:bodyPr wrap="square" lIns="0" tIns="0" rIns="0" bIns="0" rtlCol="0" anchor="ctr"/>
          <a:lstStyle/>
          <a:p>
            <a:pPr marL="0" indent="0" algn="ctr">
              <a:lnSpc>
                <a:spcPct val="125000"/>
              </a:lnSpc>
              <a:buNone/>
            </a:pPr>
            <a:r>
              <a:rPr lang="en-US" sz="1000" dirty="0">
                <a:solidFill>
                  <a:srgbClr val="636E72"/>
                </a:solidFill>
                <a:latin typeface="Calibri" pitchFamily="34" charset="0"/>
                <a:ea typeface="Calibri" pitchFamily="34" charset="-122"/>
                <a:cs typeface="Calibri" pitchFamily="34" charset="-120"/>
              </a:rPr>
              <a:t>Full compliance with EU organic regulation for production, processing, and trade. Bio Inspecta CH-BIO-006.</a:t>
            </a:r>
            <a:endParaRPr lang="en-US" sz="1000" dirty="0"/>
          </a:p>
        </p:txBody>
      </p:sp>
      <p:sp>
        <p:nvSpPr>
          <p:cNvPr id="14" name="Text 10"/>
          <p:cNvSpPr/>
          <p:nvPr/>
        </p:nvSpPr>
        <p:spPr>
          <a:xfrm>
            <a:off x="3520440" y="4389120"/>
            <a:ext cx="2103120" cy="320040"/>
          </a:xfrm>
          <a:prstGeom prst="rect">
            <a:avLst/>
          </a:prstGeom>
          <a:noFill/>
          <a:ln/>
        </p:spPr>
        <p:txBody>
          <a:bodyPr wrap="square" lIns="0" tIns="0" rIns="0" bIns="0" rtlCol="0" anchor="ctr"/>
          <a:lstStyle/>
          <a:p>
            <a:pPr marL="0" indent="0" algn="ctr">
              <a:buNone/>
            </a:pPr>
            <a:r>
              <a:rPr lang="en-US" sz="1100" b="1" u="sng" dirty="0">
                <a:solidFill>
                  <a:srgbClr val="1A73B5"/>
                </a:solidFill>
                <a:latin typeface="Calibri" pitchFamily="34" charset="0"/>
                <a:ea typeface="Calibri" pitchFamily="34" charset="-122"/>
                <a:cs typeface="Calibri" pitchFamily="34" charset="-120"/>
                <a:hlinkClick r:id="rId4">
                  <a:extLst>
                    <a:ext uri="{A12FA001-AC4F-418D-AE19-62706E023703}">
                      <ahyp:hlinkClr xmlns:ahyp="http://schemas.microsoft.com/office/drawing/2018/hyperlinkcolor" val="tx"/>
                    </a:ext>
                  </a:extLst>
                </a:hlinkClick>
              </a:rPr>
              <a:t>Download ↓</a:t>
            </a:r>
            <a:endParaRPr lang="en-US" sz="1100" dirty="0"/>
          </a:p>
        </p:txBody>
      </p:sp>
      <p:sp>
        <p:nvSpPr>
          <p:cNvPr id="15" name="Shape 11"/>
          <p:cNvSpPr/>
          <p:nvPr/>
        </p:nvSpPr>
        <p:spPr>
          <a:xfrm>
            <a:off x="6080760" y="1645920"/>
            <a:ext cx="2377440" cy="3200400"/>
          </a:xfrm>
          <a:prstGeom prst="rect">
            <a:avLst/>
          </a:prstGeom>
          <a:solidFill>
            <a:srgbClr val="FFFFFF"/>
          </a:solidFill>
          <a:ln/>
          <a:effectLst>
            <a:outerShdw blurRad="101600" dist="38100" dir="8100000" algn="bl" rotWithShape="0">
              <a:srgbClr val="000000">
                <a:alpha val="15000"/>
              </a:srgbClr>
            </a:outerShdw>
          </a:effectLst>
        </p:spPr>
      </p:sp>
      <p:pic>
        <p:nvPicPr>
          <p:cNvPr id="16" name="Image 2" descr="/home/claude/images/gmp.jpg"/>
          <p:cNvPicPr>
            <a:picLocks noChangeAspect="1"/>
          </p:cNvPicPr>
          <p:nvPr/>
        </p:nvPicPr>
        <p:blipFill>
          <a:blip r:embed="rId6"/>
          <a:srcRect/>
          <a:stretch/>
        </p:blipFill>
        <p:spPr>
          <a:xfrm>
            <a:off x="6583680" y="1920240"/>
            <a:ext cx="1371600" cy="1097280"/>
          </a:xfrm>
          <a:prstGeom prst="rect">
            <a:avLst/>
          </a:prstGeom>
        </p:spPr>
      </p:pic>
      <p:sp>
        <p:nvSpPr>
          <p:cNvPr id="17" name="Text 12"/>
          <p:cNvSpPr/>
          <p:nvPr/>
        </p:nvSpPr>
        <p:spPr>
          <a:xfrm>
            <a:off x="6217920" y="3063240"/>
            <a:ext cx="2103120" cy="365760"/>
          </a:xfrm>
          <a:prstGeom prst="rect">
            <a:avLst/>
          </a:prstGeom>
          <a:noFill/>
          <a:ln/>
        </p:spPr>
        <p:txBody>
          <a:bodyPr wrap="square" lIns="0" tIns="0" rIns="0" bIns="0" rtlCol="0" anchor="ctr"/>
          <a:lstStyle/>
          <a:p>
            <a:pPr marL="0" indent="0" algn="ctr">
              <a:buNone/>
            </a:pPr>
            <a:r>
              <a:rPr lang="en-US" sz="1500" b="1" dirty="0">
                <a:solidFill>
                  <a:srgbClr val="1B3A1F"/>
                </a:solidFill>
                <a:latin typeface="Georgia" pitchFamily="34" charset="0"/>
                <a:ea typeface="Georgia" pitchFamily="34" charset="-122"/>
                <a:cs typeface="Georgia" pitchFamily="34" charset="-120"/>
              </a:rPr>
              <a:t>GMP+ FRA / FSA</a:t>
            </a:r>
            <a:endParaRPr lang="en-US" sz="1500" dirty="0"/>
          </a:p>
        </p:txBody>
      </p:sp>
      <p:sp>
        <p:nvSpPr>
          <p:cNvPr id="18" name="Text 13"/>
          <p:cNvSpPr/>
          <p:nvPr/>
        </p:nvSpPr>
        <p:spPr>
          <a:xfrm>
            <a:off x="6217920" y="3429000"/>
            <a:ext cx="2103120" cy="822960"/>
          </a:xfrm>
          <a:prstGeom prst="rect">
            <a:avLst/>
          </a:prstGeom>
          <a:noFill/>
          <a:ln/>
        </p:spPr>
        <p:txBody>
          <a:bodyPr wrap="square" lIns="0" tIns="0" rIns="0" bIns="0" rtlCol="0" anchor="ctr"/>
          <a:lstStyle/>
          <a:p>
            <a:pPr marL="0" indent="0" algn="ctr">
              <a:lnSpc>
                <a:spcPct val="125000"/>
              </a:lnSpc>
              <a:buNone/>
            </a:pPr>
            <a:r>
              <a:rPr lang="en-US" sz="1000" dirty="0">
                <a:solidFill>
                  <a:srgbClr val="636E72"/>
                </a:solidFill>
                <a:latin typeface="Calibri" pitchFamily="34" charset="0"/>
                <a:ea typeface="Calibri" pitchFamily="34" charset="-122"/>
                <a:cs typeface="Calibri" pitchFamily="34" charset="-120"/>
              </a:rPr>
              <a:t>Feed Responsibility Assurance and Feed Safety Assurance certifications for the animal feed supply chain.</a:t>
            </a:r>
            <a:endParaRPr lang="en-US" sz="1000" dirty="0"/>
          </a:p>
        </p:txBody>
      </p:sp>
      <p:sp>
        <p:nvSpPr>
          <p:cNvPr id="19" name="Text 14"/>
          <p:cNvSpPr/>
          <p:nvPr/>
        </p:nvSpPr>
        <p:spPr>
          <a:xfrm>
            <a:off x="6217920" y="4389120"/>
            <a:ext cx="2103120" cy="320040"/>
          </a:xfrm>
          <a:prstGeom prst="rect">
            <a:avLst/>
          </a:prstGeom>
          <a:noFill/>
          <a:ln/>
        </p:spPr>
        <p:txBody>
          <a:bodyPr wrap="square" lIns="0" tIns="0" rIns="0" bIns="0" rtlCol="0" anchor="ctr"/>
          <a:lstStyle/>
          <a:p>
            <a:pPr marL="0" indent="0" algn="ctr">
              <a:buNone/>
            </a:pPr>
            <a:r>
              <a:rPr lang="en-US" sz="1100" b="1" u="sng" dirty="0">
                <a:solidFill>
                  <a:srgbClr val="1A73B5"/>
                </a:solidFill>
                <a:latin typeface="Calibri" pitchFamily="34" charset="0"/>
                <a:ea typeface="Calibri" pitchFamily="34" charset="-122"/>
                <a:cs typeface="Calibri" pitchFamily="34" charset="-120"/>
                <a:hlinkClick r:id="rId7">
                  <a:extLst>
                    <a:ext uri="{A12FA001-AC4F-418D-AE19-62706E023703}">
                      <ahyp:hlinkClr xmlns:ahyp="http://schemas.microsoft.com/office/drawing/2018/hyperlinkcolor" val="tx"/>
                    </a:ext>
                  </a:extLst>
                </a:hlinkClick>
              </a:rPr>
              <a:t>Download ↓</a:t>
            </a:r>
            <a:endParaRPr lang="en-US" sz="1100" dirty="0"/>
          </a:p>
        </p:txBody>
      </p:sp>
      <p:sp>
        <p:nvSpPr>
          <p:cNvPr id="20" name="Text 15"/>
          <p:cNvSpPr/>
          <p:nvPr/>
        </p:nvSpPr>
        <p:spPr>
          <a:xfrm>
            <a:off x="8412480" y="4800600"/>
            <a:ext cx="457200" cy="274320"/>
          </a:xfrm>
          <a:prstGeom prst="rect">
            <a:avLst/>
          </a:prstGeom>
          <a:noFill/>
          <a:ln/>
        </p:spPr>
        <p:txBody>
          <a:bodyPr wrap="square" lIns="0" tIns="0" rIns="0" bIns="0" rtlCol="0" anchor="ctr"/>
          <a:lstStyle/>
          <a:p>
            <a:pPr marL="0" indent="0" algn="r">
              <a:buNone/>
            </a:pPr>
            <a:r>
              <a:rPr lang="en-US" sz="900" dirty="0">
                <a:solidFill>
                  <a:srgbClr val="D4E7D0"/>
                </a:solidFill>
                <a:latin typeface="Calibri" pitchFamily="34" charset="0"/>
                <a:ea typeface="Calibri" pitchFamily="34" charset="-122"/>
                <a:cs typeface="Calibri" pitchFamily="34" charset="-120"/>
              </a:rPr>
              <a:t>10</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1B3A1F"/>
        </a:solidFill>
        <a:effectLst/>
      </p:bgPr>
    </p:bg>
    <p:spTree>
      <p:nvGrpSpPr>
        <p:cNvPr id="1" name=""/>
        <p:cNvGrpSpPr/>
        <p:nvPr/>
      </p:nvGrpSpPr>
      <p:grpSpPr>
        <a:xfrm>
          <a:off x="0" y="0"/>
          <a:ext cx="0" cy="0"/>
          <a:chOff x="0" y="0"/>
          <a:chExt cx="0" cy="0"/>
        </a:xfrm>
      </p:grpSpPr>
      <p:pic>
        <p:nvPicPr>
          <p:cNvPr id="2" name="Image 0" descr="/home/claude/images/inspection.jpg"/>
          <p:cNvPicPr>
            <a:picLocks noChangeAspect="1"/>
          </p:cNvPicPr>
          <p:nvPr/>
        </p:nvPicPr>
        <p:blipFill>
          <a:blip r:embed="rId3"/>
          <a:srcRect/>
          <a:stretch/>
        </p:blipFill>
        <p:spPr>
          <a:xfrm>
            <a:off x="0" y="0"/>
            <a:ext cx="9144000" cy="5143500"/>
          </a:xfrm>
          <a:prstGeom prst="rect">
            <a:avLst/>
          </a:prstGeom>
        </p:spPr>
      </p:pic>
      <p:sp>
        <p:nvSpPr>
          <p:cNvPr id="3" name="Shape 0"/>
          <p:cNvSpPr/>
          <p:nvPr/>
        </p:nvSpPr>
        <p:spPr>
          <a:xfrm>
            <a:off x="0" y="0"/>
            <a:ext cx="9144000" cy="5143500"/>
          </a:xfrm>
          <a:prstGeom prst="rect">
            <a:avLst/>
          </a:prstGeom>
          <a:solidFill>
            <a:srgbClr val="1B3A1F">
              <a:alpha val="75000"/>
            </a:srgbClr>
          </a:solidFill>
          <a:ln/>
        </p:spPr>
      </p:sp>
      <p:sp>
        <p:nvSpPr>
          <p:cNvPr id="4" name="Shape 1"/>
          <p:cNvSpPr/>
          <p:nvPr/>
        </p:nvSpPr>
        <p:spPr>
          <a:xfrm>
            <a:off x="0" y="0"/>
            <a:ext cx="9144000" cy="54864"/>
          </a:xfrm>
          <a:prstGeom prst="rect">
            <a:avLst/>
          </a:prstGeom>
          <a:solidFill>
            <a:srgbClr val="C4952A"/>
          </a:solidFill>
          <a:ln/>
        </p:spPr>
      </p:sp>
      <p:sp>
        <p:nvSpPr>
          <p:cNvPr id="5" name="Shape 2"/>
          <p:cNvSpPr/>
          <p:nvPr/>
        </p:nvSpPr>
        <p:spPr>
          <a:xfrm>
            <a:off x="457200" y="182880"/>
            <a:ext cx="1371600" cy="1371600"/>
          </a:xfrm>
          <a:prstGeom prst="ellipse">
            <a:avLst/>
          </a:prstGeom>
          <a:solidFill>
            <a:srgbClr val="FFFFFF"/>
          </a:solidFill>
          <a:ln/>
          <a:effectLst>
            <a:outerShdw blurRad="101600" dist="25400" dir="8100000" algn="bl" rotWithShape="0">
              <a:srgbClr val="000000">
                <a:alpha val="15000"/>
              </a:srgbClr>
            </a:outerShdw>
          </a:effectLst>
        </p:spPr>
      </p:sp>
      <p:pic>
        <p:nvPicPr>
          <p:cNvPr id="6" name="Image 1" descr="/home/claude/images/logo.png"/>
          <p:cNvPicPr>
            <a:picLocks noChangeAspect="1"/>
          </p:cNvPicPr>
          <p:nvPr/>
        </p:nvPicPr>
        <p:blipFill>
          <a:blip r:embed="rId4"/>
          <a:srcRect/>
          <a:stretch/>
        </p:blipFill>
        <p:spPr>
          <a:xfrm>
            <a:off x="621792" y="365760"/>
            <a:ext cx="1042416" cy="1042416"/>
          </a:xfrm>
          <a:prstGeom prst="rect">
            <a:avLst/>
          </a:prstGeom>
        </p:spPr>
      </p:pic>
      <p:sp>
        <p:nvSpPr>
          <p:cNvPr id="7" name="Text 3"/>
          <p:cNvSpPr/>
          <p:nvPr/>
        </p:nvSpPr>
        <p:spPr>
          <a:xfrm>
            <a:off x="640080" y="1463040"/>
            <a:ext cx="7863840" cy="731520"/>
          </a:xfrm>
          <a:prstGeom prst="rect">
            <a:avLst/>
          </a:prstGeom>
          <a:noFill/>
          <a:ln/>
        </p:spPr>
        <p:txBody>
          <a:bodyPr wrap="square" lIns="0" tIns="0" rIns="0" bIns="0" rtlCol="0" anchor="ctr"/>
          <a:lstStyle/>
          <a:p>
            <a:pPr marL="0" indent="0">
              <a:buNone/>
            </a:pPr>
            <a:r>
              <a:rPr lang="en-US" sz="3800" b="1" dirty="0">
                <a:solidFill>
                  <a:srgbClr val="FFFFFF"/>
                </a:solidFill>
                <a:latin typeface="Georgia" pitchFamily="34" charset="0"/>
                <a:ea typeface="Georgia" pitchFamily="34" charset="-122"/>
                <a:cs typeface="Georgia" pitchFamily="34" charset="-120"/>
              </a:rPr>
              <a:t>Let's Grow Together</a:t>
            </a:r>
            <a:endParaRPr lang="en-US" sz="3800" dirty="0"/>
          </a:p>
        </p:txBody>
      </p:sp>
      <p:sp>
        <p:nvSpPr>
          <p:cNvPr id="8" name="Text 4"/>
          <p:cNvSpPr/>
          <p:nvPr/>
        </p:nvSpPr>
        <p:spPr>
          <a:xfrm>
            <a:off x="640080" y="2194560"/>
            <a:ext cx="5943600" cy="457200"/>
          </a:xfrm>
          <a:prstGeom prst="rect">
            <a:avLst/>
          </a:prstGeom>
          <a:noFill/>
          <a:ln/>
        </p:spPr>
        <p:txBody>
          <a:bodyPr wrap="square" lIns="0" tIns="0" rIns="0" bIns="0" rtlCol="0" anchor="ctr"/>
          <a:lstStyle/>
          <a:p>
            <a:pPr marL="0" indent="0">
              <a:buNone/>
            </a:pPr>
            <a:r>
              <a:rPr lang="en-US" sz="1400" dirty="0">
                <a:solidFill>
                  <a:srgbClr val="D4E7D0"/>
                </a:solidFill>
                <a:latin typeface="Calibri" pitchFamily="34" charset="0"/>
                <a:ea typeface="Calibri" pitchFamily="34" charset="-122"/>
                <a:cs typeface="Calibri" pitchFamily="34" charset="-120"/>
              </a:rPr>
              <a:t>We look forward to a partnership built on trust, quality, and mutual respect.</a:t>
            </a:r>
            <a:endParaRPr lang="en-US" sz="1400" dirty="0"/>
          </a:p>
        </p:txBody>
      </p:sp>
      <p:sp>
        <p:nvSpPr>
          <p:cNvPr id="9" name="Shape 5"/>
          <p:cNvSpPr/>
          <p:nvPr/>
        </p:nvSpPr>
        <p:spPr>
          <a:xfrm>
            <a:off x="640080" y="2834640"/>
            <a:ext cx="4572000" cy="1920240"/>
          </a:xfrm>
          <a:prstGeom prst="rect">
            <a:avLst/>
          </a:prstGeom>
          <a:solidFill>
            <a:srgbClr val="FFFFFF">
              <a:alpha val="15000"/>
            </a:srgbClr>
          </a:solidFill>
          <a:ln/>
        </p:spPr>
      </p:sp>
      <p:pic>
        <p:nvPicPr>
          <p:cNvPr id="10" name="Image 2" descr="preencoded.png"/>
          <p:cNvPicPr>
            <a:picLocks noChangeAspect="1"/>
          </p:cNvPicPr>
          <p:nvPr/>
        </p:nvPicPr>
        <p:blipFill>
          <a:blip r:embed="rId5"/>
          <a:stretch>
            <a:fillRect/>
          </a:stretch>
        </p:blipFill>
        <p:spPr>
          <a:xfrm>
            <a:off x="914400" y="2971800"/>
            <a:ext cx="274320" cy="274320"/>
          </a:xfrm>
          <a:prstGeom prst="rect">
            <a:avLst/>
          </a:prstGeom>
        </p:spPr>
      </p:pic>
      <p:sp>
        <p:nvSpPr>
          <p:cNvPr id="11" name="Text 6"/>
          <p:cNvSpPr/>
          <p:nvPr/>
        </p:nvSpPr>
        <p:spPr>
          <a:xfrm>
            <a:off x="1371600" y="2971800"/>
            <a:ext cx="3474720" cy="320040"/>
          </a:xfrm>
          <a:prstGeom prst="rect">
            <a:avLst/>
          </a:prstGeom>
          <a:noFill/>
          <a:ln/>
        </p:spPr>
        <p:txBody>
          <a:bodyPr wrap="square" lIns="0" tIns="0" rIns="0" bIns="0" rtlCol="0" anchor="ctr"/>
          <a:lstStyle/>
          <a:p>
            <a:pPr marL="0" indent="0">
              <a:buNone/>
            </a:pPr>
            <a:r>
              <a:rPr lang="en-US" sz="1300" dirty="0">
                <a:solidFill>
                  <a:srgbClr val="FFFFFF"/>
                </a:solidFill>
                <a:latin typeface="Calibri" pitchFamily="34" charset="0"/>
                <a:ea typeface="Calibri" pitchFamily="34" charset="-122"/>
                <a:cs typeface="Calibri" pitchFamily="34" charset="-120"/>
              </a:rPr>
              <a:t>Buochserstrasse 26b, CH-6375 Beckenried</a:t>
            </a:r>
            <a:endParaRPr lang="en-US" sz="1300" dirty="0"/>
          </a:p>
        </p:txBody>
      </p:sp>
      <p:pic>
        <p:nvPicPr>
          <p:cNvPr id="12" name="Image 3" descr="preencoded.png"/>
          <p:cNvPicPr>
            <a:picLocks noChangeAspect="1"/>
          </p:cNvPicPr>
          <p:nvPr/>
        </p:nvPicPr>
        <p:blipFill>
          <a:blip r:embed="rId6"/>
          <a:stretch>
            <a:fillRect/>
          </a:stretch>
        </p:blipFill>
        <p:spPr>
          <a:xfrm>
            <a:off x="914400" y="3429000"/>
            <a:ext cx="274320" cy="274320"/>
          </a:xfrm>
          <a:prstGeom prst="rect">
            <a:avLst/>
          </a:prstGeom>
        </p:spPr>
      </p:pic>
      <p:sp>
        <p:nvSpPr>
          <p:cNvPr id="13" name="Text 7"/>
          <p:cNvSpPr/>
          <p:nvPr/>
        </p:nvSpPr>
        <p:spPr>
          <a:xfrm>
            <a:off x="1371600" y="3429000"/>
            <a:ext cx="3474720" cy="320040"/>
          </a:xfrm>
          <a:prstGeom prst="rect">
            <a:avLst/>
          </a:prstGeom>
          <a:noFill/>
          <a:ln/>
        </p:spPr>
        <p:txBody>
          <a:bodyPr wrap="square" lIns="0" tIns="0" rIns="0" bIns="0" rtlCol="0" anchor="ctr"/>
          <a:lstStyle/>
          <a:p>
            <a:pPr marL="0" indent="0">
              <a:buNone/>
            </a:pPr>
            <a:r>
              <a:rPr lang="en-US" sz="1300" dirty="0">
                <a:solidFill>
                  <a:srgbClr val="FFFFFF"/>
                </a:solidFill>
                <a:latin typeface="Calibri" pitchFamily="34" charset="0"/>
                <a:ea typeface="Calibri" pitchFamily="34" charset="-122"/>
                <a:cs typeface="Calibri" pitchFamily="34" charset="-120"/>
              </a:rPr>
              <a:t>+41 41 530 00 10</a:t>
            </a:r>
            <a:endParaRPr lang="en-US" sz="1300" dirty="0"/>
          </a:p>
        </p:txBody>
      </p:sp>
      <p:pic>
        <p:nvPicPr>
          <p:cNvPr id="14" name="Image 4" descr="preencoded.png"/>
          <p:cNvPicPr>
            <a:picLocks noChangeAspect="1"/>
          </p:cNvPicPr>
          <p:nvPr/>
        </p:nvPicPr>
        <p:blipFill>
          <a:blip r:embed="rId7"/>
          <a:stretch>
            <a:fillRect/>
          </a:stretch>
        </p:blipFill>
        <p:spPr>
          <a:xfrm>
            <a:off x="914400" y="3886200"/>
            <a:ext cx="274320" cy="274320"/>
          </a:xfrm>
          <a:prstGeom prst="rect">
            <a:avLst/>
          </a:prstGeom>
        </p:spPr>
      </p:pic>
      <p:sp>
        <p:nvSpPr>
          <p:cNvPr id="15" name="Text 8"/>
          <p:cNvSpPr/>
          <p:nvPr/>
        </p:nvSpPr>
        <p:spPr>
          <a:xfrm>
            <a:off x="1371600" y="3886200"/>
            <a:ext cx="3474720" cy="320040"/>
          </a:xfrm>
          <a:prstGeom prst="rect">
            <a:avLst/>
          </a:prstGeom>
          <a:noFill/>
          <a:ln/>
        </p:spPr>
        <p:txBody>
          <a:bodyPr wrap="square" lIns="0" tIns="0" rIns="0" bIns="0" rtlCol="0" anchor="ctr"/>
          <a:lstStyle/>
          <a:p>
            <a:pPr marL="0" indent="0">
              <a:buNone/>
            </a:pPr>
            <a:r>
              <a:rPr lang="en-US" sz="1300" dirty="0">
                <a:solidFill>
                  <a:srgbClr val="FFFFFF"/>
                </a:solidFill>
                <a:latin typeface="Calibri" pitchFamily="34" charset="0"/>
                <a:ea typeface="Calibri" pitchFamily="34" charset="-122"/>
                <a:cs typeface="Calibri" pitchFamily="34" charset="-120"/>
              </a:rPr>
              <a:t>info@bgt.bio  |  www.bgt.bio</a:t>
            </a:r>
            <a:endParaRPr lang="en-US" sz="1300" dirty="0"/>
          </a:p>
        </p:txBody>
      </p:sp>
      <p:pic>
        <p:nvPicPr>
          <p:cNvPr id="16" name="Image 5" descr="preencoded.png"/>
          <p:cNvPicPr>
            <a:picLocks noChangeAspect="1"/>
          </p:cNvPicPr>
          <p:nvPr/>
        </p:nvPicPr>
        <p:blipFill>
          <a:blip r:embed="rId8"/>
          <a:stretch>
            <a:fillRect/>
          </a:stretch>
        </p:blipFill>
        <p:spPr>
          <a:xfrm>
            <a:off x="914400" y="4434840"/>
            <a:ext cx="228600" cy="228600"/>
          </a:xfrm>
          <a:prstGeom prst="rect">
            <a:avLst/>
          </a:prstGeom>
        </p:spPr>
      </p:pic>
      <p:sp>
        <p:nvSpPr>
          <p:cNvPr id="17" name="Text 9"/>
          <p:cNvSpPr/>
          <p:nvPr/>
        </p:nvSpPr>
        <p:spPr>
          <a:xfrm>
            <a:off x="1280160" y="4407408"/>
            <a:ext cx="3657600" cy="320040"/>
          </a:xfrm>
          <a:prstGeom prst="rect">
            <a:avLst/>
          </a:prstGeom>
          <a:noFill/>
          <a:ln/>
        </p:spPr>
        <p:txBody>
          <a:bodyPr wrap="square" lIns="0" tIns="0" rIns="0" bIns="0" rtlCol="0" anchor="ctr"/>
          <a:lstStyle/>
          <a:p>
            <a:pPr marL="0" indent="0">
              <a:buNone/>
            </a:pPr>
            <a:r>
              <a:rPr lang="en-US" sz="1200" u="sng" dirty="0">
                <a:solidFill>
                  <a:srgbClr val="C4952A"/>
                </a:solidFill>
                <a:latin typeface="Calibri" pitchFamily="34" charset="0"/>
                <a:ea typeface="Calibri" pitchFamily="34" charset="-122"/>
                <a:cs typeface="Calibri" pitchFamily="34" charset="-120"/>
                <a:hlinkClick r:id="rId9">
                  <a:extLst>
                    <a:ext uri="{A12FA001-AC4F-418D-AE19-62706E023703}">
                      <ahyp:hlinkClr xmlns:ahyp="http://schemas.microsoft.com/office/drawing/2018/hyperlinkcolor" val="tx"/>
                    </a:ext>
                  </a:extLst>
                </a:hlinkClick>
              </a:rPr>
              <a:t>Severin Spiess</a:t>
            </a:r>
            <a:r>
              <a:rPr lang="en-US" sz="1200" dirty="0">
                <a:solidFill>
                  <a:srgbClr val="D4E7D0"/>
                </a:solidFill>
                <a:latin typeface="Calibri" pitchFamily="34" charset="0"/>
                <a:ea typeface="Calibri" pitchFamily="34" charset="-122"/>
                <a:cs typeface="Calibri" pitchFamily="34" charset="-120"/>
              </a:rPr>
              <a:t xml:space="preserve">  |  </a:t>
            </a:r>
            <a:r>
              <a:rPr lang="en-US" sz="1200" u="sng" dirty="0">
                <a:solidFill>
                  <a:srgbClr val="C4952A"/>
                </a:solidFill>
                <a:latin typeface="Calibri" pitchFamily="34" charset="0"/>
                <a:ea typeface="Calibri" pitchFamily="34" charset="-122"/>
                <a:cs typeface="Calibri" pitchFamily="34" charset="-120"/>
                <a:hlinkClick r:id="rId10">
                  <a:extLst>
                    <a:ext uri="{A12FA001-AC4F-418D-AE19-62706E023703}">
                      <ahyp:hlinkClr xmlns:ahyp="http://schemas.microsoft.com/office/drawing/2018/hyperlinkcolor" val="tx"/>
                    </a:ext>
                  </a:extLst>
                </a:hlinkClick>
              </a:rPr>
              <a:t>Markus Schmid</a:t>
            </a:r>
            <a:endParaRPr lang="en-US" sz="1200" dirty="0"/>
          </a:p>
        </p:txBody>
      </p:sp>
      <p:sp>
        <p:nvSpPr>
          <p:cNvPr id="18" name="Shape 10"/>
          <p:cNvSpPr/>
          <p:nvPr/>
        </p:nvSpPr>
        <p:spPr>
          <a:xfrm>
            <a:off x="0" y="4846320"/>
            <a:ext cx="9144000" cy="297180"/>
          </a:xfrm>
          <a:prstGeom prst="rect">
            <a:avLst/>
          </a:prstGeom>
          <a:solidFill>
            <a:srgbClr val="C4952A">
              <a:alpha val="50000"/>
            </a:srgbClr>
          </a:solidFill>
          <a:ln/>
        </p:spPr>
      </p:sp>
      <p:sp>
        <p:nvSpPr>
          <p:cNvPr id="19" name="Text 11"/>
          <p:cNvSpPr/>
          <p:nvPr/>
        </p:nvSpPr>
        <p:spPr>
          <a:xfrm>
            <a:off x="640080" y="4846320"/>
            <a:ext cx="7863840" cy="297180"/>
          </a:xfrm>
          <a:prstGeom prst="rect">
            <a:avLst/>
          </a:prstGeom>
          <a:noFill/>
          <a:ln/>
        </p:spPr>
        <p:txBody>
          <a:bodyPr wrap="square" lIns="0" tIns="0" rIns="0" bIns="0" rtlCol="0" anchor="ctr"/>
          <a:lstStyle/>
          <a:p>
            <a:pPr marL="0" indent="0" algn="ctr">
              <a:buNone/>
            </a:pPr>
            <a:r>
              <a:rPr lang="en-US" sz="1000" dirty="0">
                <a:solidFill>
                  <a:srgbClr val="FFFFFF"/>
                </a:solidFill>
                <a:latin typeface="Calibri" pitchFamily="34" charset="0"/>
                <a:ea typeface="Calibri" pitchFamily="34" charset="-122"/>
                <a:cs typeface="Calibri" pitchFamily="34" charset="-120"/>
              </a:rPr>
              <a:t>BIO Grains Trading AG  •  Bio Suisse  •  EU Organic  •  GMP+</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5F8F2"/>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2C5530"/>
          </a:solidFill>
          <a:ln/>
        </p:spPr>
      </p:sp>
      <p:sp>
        <p:nvSpPr>
          <p:cNvPr id="3" name="Text 1"/>
          <p:cNvSpPr/>
          <p:nvPr/>
        </p:nvSpPr>
        <p:spPr>
          <a:xfrm>
            <a:off x="640080" y="320040"/>
            <a:ext cx="4572000" cy="594360"/>
          </a:xfrm>
          <a:prstGeom prst="rect">
            <a:avLst/>
          </a:prstGeom>
          <a:noFill/>
          <a:ln/>
        </p:spPr>
        <p:txBody>
          <a:bodyPr wrap="square" lIns="0" tIns="0" rIns="0" bIns="0" rtlCol="0" anchor="ctr"/>
          <a:lstStyle/>
          <a:p>
            <a:pPr marL="0" indent="0">
              <a:buNone/>
            </a:pPr>
            <a:r>
              <a:rPr lang="en-US" sz="3200" b="1" dirty="0">
                <a:solidFill>
                  <a:srgbClr val="1B3A1F"/>
                </a:solidFill>
                <a:latin typeface="Georgia" pitchFamily="34" charset="0"/>
                <a:ea typeface="Georgia" pitchFamily="34" charset="-122"/>
                <a:cs typeface="Georgia" pitchFamily="34" charset="-120"/>
              </a:rPr>
              <a:t>Who We Are</a:t>
            </a:r>
            <a:endParaRPr lang="en-US" sz="3200" dirty="0"/>
          </a:p>
        </p:txBody>
      </p:sp>
      <p:sp>
        <p:nvSpPr>
          <p:cNvPr id="4" name="Text 2"/>
          <p:cNvSpPr/>
          <p:nvPr/>
        </p:nvSpPr>
        <p:spPr>
          <a:xfrm>
            <a:off x="640080" y="1097280"/>
            <a:ext cx="4389120" cy="1463040"/>
          </a:xfrm>
          <a:prstGeom prst="rect">
            <a:avLst/>
          </a:prstGeom>
          <a:noFill/>
          <a:ln/>
        </p:spPr>
        <p:txBody>
          <a:bodyPr wrap="square" lIns="0" tIns="0" rIns="0" bIns="0" rtlCol="0" anchor="ctr"/>
          <a:lstStyle/>
          <a:p>
            <a:pPr marL="0" indent="0">
              <a:lnSpc>
                <a:spcPct val="130000"/>
              </a:lnSpc>
              <a:buNone/>
            </a:pPr>
            <a:r>
              <a:rPr lang="en-US" sz="1300" dirty="0">
                <a:solidFill>
                  <a:srgbClr val="2D3436"/>
                </a:solidFill>
                <a:latin typeface="Calibri" pitchFamily="34" charset="0"/>
                <a:ea typeface="Calibri" pitchFamily="34" charset="-122"/>
                <a:cs typeface="Calibri" pitchFamily="34" charset="-120"/>
              </a:rPr>
              <a:t>BIO Grains Trading AG is a family run Swiss trading company specializing in organic grains, oilseeds, oils, and press cakes. Since our founding, we have combined decades of experience in international organic commodity markets with trusted relationships across Europe and beyond.</a:t>
            </a:r>
            <a:endParaRPr lang="en-US" sz="1300" dirty="0"/>
          </a:p>
        </p:txBody>
      </p:sp>
      <p:sp>
        <p:nvSpPr>
          <p:cNvPr id="5" name="Shape 3"/>
          <p:cNvSpPr/>
          <p:nvPr/>
        </p:nvSpPr>
        <p:spPr>
          <a:xfrm>
            <a:off x="640080" y="2880360"/>
            <a:ext cx="1874520" cy="1737360"/>
          </a:xfrm>
          <a:prstGeom prst="rect">
            <a:avLst/>
          </a:prstGeom>
          <a:solidFill>
            <a:srgbClr val="FFFFFF"/>
          </a:solidFill>
          <a:ln/>
          <a:effectLst>
            <a:outerShdw blurRad="76200" dist="25400" dir="8100000" algn="bl" rotWithShape="0">
              <a:srgbClr val="000000">
                <a:alpha val="8000"/>
              </a:srgbClr>
            </a:outerShdw>
          </a:effectLst>
        </p:spPr>
      </p:sp>
      <p:pic>
        <p:nvPicPr>
          <p:cNvPr id="6" name="Image 0" descr="preencoded.png"/>
          <p:cNvPicPr>
            <a:picLocks noChangeAspect="1"/>
          </p:cNvPicPr>
          <p:nvPr/>
        </p:nvPicPr>
        <p:blipFill>
          <a:blip r:embed="rId3"/>
          <a:stretch>
            <a:fillRect/>
          </a:stretch>
        </p:blipFill>
        <p:spPr>
          <a:xfrm>
            <a:off x="1280160" y="3017520"/>
            <a:ext cx="548640" cy="548640"/>
          </a:xfrm>
          <a:prstGeom prst="rect">
            <a:avLst/>
          </a:prstGeom>
        </p:spPr>
      </p:pic>
      <p:sp>
        <p:nvSpPr>
          <p:cNvPr id="7" name="Text 4"/>
          <p:cNvSpPr/>
          <p:nvPr/>
        </p:nvSpPr>
        <p:spPr>
          <a:xfrm>
            <a:off x="731520" y="3657600"/>
            <a:ext cx="1691640" cy="365760"/>
          </a:xfrm>
          <a:prstGeom prst="rect">
            <a:avLst/>
          </a:prstGeom>
          <a:noFill/>
          <a:ln/>
        </p:spPr>
        <p:txBody>
          <a:bodyPr wrap="square" lIns="0" tIns="0" rIns="0" bIns="0" rtlCol="0" anchor="ctr"/>
          <a:lstStyle/>
          <a:p>
            <a:pPr marL="0" indent="0" algn="ctr">
              <a:buNone/>
            </a:pPr>
            <a:r>
              <a:rPr lang="en-US" sz="1300" b="1" dirty="0">
                <a:solidFill>
                  <a:srgbClr val="1B3A1F"/>
                </a:solidFill>
                <a:latin typeface="Georgia" pitchFamily="34" charset="0"/>
                <a:ea typeface="Georgia" pitchFamily="34" charset="-122"/>
                <a:cs typeface="Georgia" pitchFamily="34" charset="-120"/>
              </a:rPr>
              <a:t>Traceability</a:t>
            </a:r>
            <a:endParaRPr lang="en-US" sz="1300" dirty="0"/>
          </a:p>
        </p:txBody>
      </p:sp>
      <p:sp>
        <p:nvSpPr>
          <p:cNvPr id="8" name="Text 5"/>
          <p:cNvSpPr/>
          <p:nvPr/>
        </p:nvSpPr>
        <p:spPr>
          <a:xfrm>
            <a:off x="731520" y="3977640"/>
            <a:ext cx="1691640" cy="457200"/>
          </a:xfrm>
          <a:prstGeom prst="rect">
            <a:avLst/>
          </a:prstGeom>
          <a:noFill/>
          <a:ln/>
        </p:spPr>
        <p:txBody>
          <a:bodyPr wrap="square" lIns="0" tIns="0" rIns="0" bIns="0" rtlCol="0" anchor="ctr"/>
          <a:lstStyle/>
          <a:p>
            <a:pPr marL="0" indent="0" algn="ctr">
              <a:buNone/>
            </a:pPr>
            <a:r>
              <a:rPr lang="en-US" sz="1100" dirty="0">
                <a:solidFill>
                  <a:srgbClr val="636E72"/>
                </a:solidFill>
                <a:latin typeface="Calibri" pitchFamily="34" charset="0"/>
                <a:ea typeface="Calibri" pitchFamily="34" charset="-122"/>
                <a:cs typeface="Calibri" pitchFamily="34" charset="-120"/>
              </a:rPr>
              <a:t>From field to end product</a:t>
            </a:r>
            <a:endParaRPr lang="en-US" sz="1100" dirty="0"/>
          </a:p>
        </p:txBody>
      </p:sp>
      <p:sp>
        <p:nvSpPr>
          <p:cNvPr id="9" name="Shape 6"/>
          <p:cNvSpPr/>
          <p:nvPr/>
        </p:nvSpPr>
        <p:spPr>
          <a:xfrm>
            <a:off x="2697480" y="2880360"/>
            <a:ext cx="1874520" cy="1737360"/>
          </a:xfrm>
          <a:prstGeom prst="rect">
            <a:avLst/>
          </a:prstGeom>
          <a:solidFill>
            <a:srgbClr val="FFFFFF"/>
          </a:solidFill>
          <a:ln/>
          <a:effectLst>
            <a:outerShdw blurRad="76200" dist="25400" dir="8100000" algn="bl" rotWithShape="0">
              <a:srgbClr val="000000">
                <a:alpha val="8000"/>
              </a:srgbClr>
            </a:outerShdw>
          </a:effectLst>
        </p:spPr>
      </p:sp>
      <p:pic>
        <p:nvPicPr>
          <p:cNvPr id="10" name="Image 1" descr="preencoded.png"/>
          <p:cNvPicPr>
            <a:picLocks noChangeAspect="1"/>
          </p:cNvPicPr>
          <p:nvPr/>
        </p:nvPicPr>
        <p:blipFill>
          <a:blip r:embed="rId4"/>
          <a:stretch>
            <a:fillRect/>
          </a:stretch>
        </p:blipFill>
        <p:spPr>
          <a:xfrm>
            <a:off x="3337560" y="3017520"/>
            <a:ext cx="548640" cy="548640"/>
          </a:xfrm>
          <a:prstGeom prst="rect">
            <a:avLst/>
          </a:prstGeom>
        </p:spPr>
      </p:pic>
      <p:sp>
        <p:nvSpPr>
          <p:cNvPr id="11" name="Text 7"/>
          <p:cNvSpPr/>
          <p:nvPr/>
        </p:nvSpPr>
        <p:spPr>
          <a:xfrm>
            <a:off x="2788920" y="3657600"/>
            <a:ext cx="1691640" cy="365760"/>
          </a:xfrm>
          <a:prstGeom prst="rect">
            <a:avLst/>
          </a:prstGeom>
          <a:noFill/>
          <a:ln/>
        </p:spPr>
        <p:txBody>
          <a:bodyPr wrap="square" lIns="0" tIns="0" rIns="0" bIns="0" rtlCol="0" anchor="ctr"/>
          <a:lstStyle/>
          <a:p>
            <a:pPr marL="0" indent="0" algn="ctr">
              <a:buNone/>
            </a:pPr>
            <a:r>
              <a:rPr lang="en-US" sz="1300" b="1" dirty="0">
                <a:solidFill>
                  <a:srgbClr val="1B3A1F"/>
                </a:solidFill>
                <a:latin typeface="Georgia" pitchFamily="34" charset="0"/>
                <a:ea typeface="Georgia" pitchFamily="34" charset="-122"/>
                <a:cs typeface="Georgia" pitchFamily="34" charset="-120"/>
              </a:rPr>
              <a:t>Reliability</a:t>
            </a:r>
            <a:endParaRPr lang="en-US" sz="1300" dirty="0"/>
          </a:p>
        </p:txBody>
      </p:sp>
      <p:sp>
        <p:nvSpPr>
          <p:cNvPr id="12" name="Text 8"/>
          <p:cNvSpPr/>
          <p:nvPr/>
        </p:nvSpPr>
        <p:spPr>
          <a:xfrm>
            <a:off x="2788920" y="3977640"/>
            <a:ext cx="1691640" cy="457200"/>
          </a:xfrm>
          <a:prstGeom prst="rect">
            <a:avLst/>
          </a:prstGeom>
          <a:noFill/>
          <a:ln/>
        </p:spPr>
        <p:txBody>
          <a:bodyPr wrap="square" lIns="0" tIns="0" rIns="0" bIns="0" rtlCol="0" anchor="ctr"/>
          <a:lstStyle/>
          <a:p>
            <a:pPr marL="0" indent="0" algn="ctr">
              <a:buNone/>
            </a:pPr>
            <a:r>
              <a:rPr lang="en-US" sz="1100" dirty="0">
                <a:solidFill>
                  <a:srgbClr val="636E72"/>
                </a:solidFill>
                <a:latin typeface="Calibri" pitchFamily="34" charset="0"/>
                <a:ea typeface="Calibri" pitchFamily="34" charset="-122"/>
                <a:cs typeface="Calibri" pitchFamily="34" charset="-120"/>
              </a:rPr>
              <a:t>Promises kept, always</a:t>
            </a:r>
            <a:endParaRPr lang="en-US" sz="1100" dirty="0"/>
          </a:p>
        </p:txBody>
      </p:sp>
      <p:sp>
        <p:nvSpPr>
          <p:cNvPr id="13" name="Shape 9"/>
          <p:cNvSpPr/>
          <p:nvPr/>
        </p:nvSpPr>
        <p:spPr>
          <a:xfrm>
            <a:off x="4754880" y="2880360"/>
            <a:ext cx="1874520" cy="1737360"/>
          </a:xfrm>
          <a:prstGeom prst="rect">
            <a:avLst/>
          </a:prstGeom>
          <a:solidFill>
            <a:srgbClr val="FFFFFF"/>
          </a:solidFill>
          <a:ln/>
          <a:effectLst>
            <a:outerShdw blurRad="76200" dist="25400" dir="8100000" algn="bl" rotWithShape="0">
              <a:srgbClr val="000000">
                <a:alpha val="8000"/>
              </a:srgbClr>
            </a:outerShdw>
          </a:effectLst>
        </p:spPr>
      </p:sp>
      <p:pic>
        <p:nvPicPr>
          <p:cNvPr id="14" name="Image 2" descr="preencoded.png"/>
          <p:cNvPicPr>
            <a:picLocks noChangeAspect="1"/>
          </p:cNvPicPr>
          <p:nvPr/>
        </p:nvPicPr>
        <p:blipFill>
          <a:blip r:embed="rId5"/>
          <a:stretch>
            <a:fillRect/>
          </a:stretch>
        </p:blipFill>
        <p:spPr>
          <a:xfrm>
            <a:off x="5394960" y="3017520"/>
            <a:ext cx="548640" cy="548640"/>
          </a:xfrm>
          <a:prstGeom prst="rect">
            <a:avLst/>
          </a:prstGeom>
        </p:spPr>
      </p:pic>
      <p:sp>
        <p:nvSpPr>
          <p:cNvPr id="15" name="Text 10"/>
          <p:cNvSpPr/>
          <p:nvPr/>
        </p:nvSpPr>
        <p:spPr>
          <a:xfrm>
            <a:off x="4846320" y="3657600"/>
            <a:ext cx="1691640" cy="365760"/>
          </a:xfrm>
          <a:prstGeom prst="rect">
            <a:avLst/>
          </a:prstGeom>
          <a:noFill/>
          <a:ln/>
        </p:spPr>
        <p:txBody>
          <a:bodyPr wrap="square" lIns="0" tIns="0" rIns="0" bIns="0" rtlCol="0" anchor="ctr"/>
          <a:lstStyle/>
          <a:p>
            <a:pPr marL="0" indent="0" algn="ctr">
              <a:buNone/>
            </a:pPr>
            <a:r>
              <a:rPr lang="en-US" sz="1300" b="1" dirty="0">
                <a:solidFill>
                  <a:srgbClr val="1B3A1F"/>
                </a:solidFill>
                <a:latin typeface="Georgia" pitchFamily="34" charset="0"/>
                <a:ea typeface="Georgia" pitchFamily="34" charset="-122"/>
                <a:cs typeface="Georgia" pitchFamily="34" charset="-120"/>
              </a:rPr>
              <a:t>Partnership</a:t>
            </a:r>
            <a:endParaRPr lang="en-US" sz="1300" dirty="0"/>
          </a:p>
        </p:txBody>
      </p:sp>
      <p:sp>
        <p:nvSpPr>
          <p:cNvPr id="16" name="Text 11"/>
          <p:cNvSpPr/>
          <p:nvPr/>
        </p:nvSpPr>
        <p:spPr>
          <a:xfrm>
            <a:off x="4846320" y="3977640"/>
            <a:ext cx="1691640" cy="457200"/>
          </a:xfrm>
          <a:prstGeom prst="rect">
            <a:avLst/>
          </a:prstGeom>
          <a:noFill/>
          <a:ln/>
        </p:spPr>
        <p:txBody>
          <a:bodyPr wrap="square" lIns="0" tIns="0" rIns="0" bIns="0" rtlCol="0" anchor="ctr"/>
          <a:lstStyle/>
          <a:p>
            <a:pPr marL="0" indent="0" algn="ctr">
              <a:buNone/>
            </a:pPr>
            <a:r>
              <a:rPr lang="en-US" sz="1100" dirty="0">
                <a:solidFill>
                  <a:srgbClr val="636E72"/>
                </a:solidFill>
                <a:latin typeface="Calibri" pitchFamily="34" charset="0"/>
                <a:ea typeface="Calibri" pitchFamily="34" charset="-122"/>
                <a:cs typeface="Calibri" pitchFamily="34" charset="-120"/>
              </a:rPr>
              <a:t>Eye-to-eye collaboration</a:t>
            </a:r>
            <a:endParaRPr lang="en-US" sz="1100" dirty="0"/>
          </a:p>
        </p:txBody>
      </p:sp>
      <p:sp>
        <p:nvSpPr>
          <p:cNvPr id="17" name="Shape 12"/>
          <p:cNvSpPr/>
          <p:nvPr/>
        </p:nvSpPr>
        <p:spPr>
          <a:xfrm>
            <a:off x="6812280" y="2880360"/>
            <a:ext cx="1874520" cy="1737360"/>
          </a:xfrm>
          <a:prstGeom prst="rect">
            <a:avLst/>
          </a:prstGeom>
          <a:solidFill>
            <a:srgbClr val="FFFFFF"/>
          </a:solidFill>
          <a:ln/>
          <a:effectLst>
            <a:outerShdw blurRad="76200" dist="25400" dir="8100000" algn="bl" rotWithShape="0">
              <a:srgbClr val="000000">
                <a:alpha val="8000"/>
              </a:srgbClr>
            </a:outerShdw>
          </a:effectLst>
        </p:spPr>
      </p:sp>
      <p:pic>
        <p:nvPicPr>
          <p:cNvPr id="18" name="Image 3" descr="preencoded.png"/>
          <p:cNvPicPr>
            <a:picLocks noChangeAspect="1"/>
          </p:cNvPicPr>
          <p:nvPr/>
        </p:nvPicPr>
        <p:blipFill>
          <a:blip r:embed="rId6"/>
          <a:stretch>
            <a:fillRect/>
          </a:stretch>
        </p:blipFill>
        <p:spPr>
          <a:xfrm>
            <a:off x="7452360" y="3017520"/>
            <a:ext cx="548640" cy="548640"/>
          </a:xfrm>
          <a:prstGeom prst="rect">
            <a:avLst/>
          </a:prstGeom>
        </p:spPr>
      </p:pic>
      <p:sp>
        <p:nvSpPr>
          <p:cNvPr id="19" name="Text 13"/>
          <p:cNvSpPr/>
          <p:nvPr/>
        </p:nvSpPr>
        <p:spPr>
          <a:xfrm>
            <a:off x="6903720" y="3657600"/>
            <a:ext cx="1691640" cy="365760"/>
          </a:xfrm>
          <a:prstGeom prst="rect">
            <a:avLst/>
          </a:prstGeom>
          <a:noFill/>
          <a:ln/>
        </p:spPr>
        <p:txBody>
          <a:bodyPr wrap="square" lIns="0" tIns="0" rIns="0" bIns="0" rtlCol="0" anchor="ctr"/>
          <a:lstStyle/>
          <a:p>
            <a:pPr marL="0" indent="0" algn="ctr">
              <a:buNone/>
            </a:pPr>
            <a:r>
              <a:rPr lang="en-US" sz="1300" b="1" dirty="0">
                <a:solidFill>
                  <a:srgbClr val="1B3A1F"/>
                </a:solidFill>
                <a:latin typeface="Georgia" pitchFamily="34" charset="0"/>
                <a:ea typeface="Georgia" pitchFamily="34" charset="-122"/>
                <a:cs typeface="Georgia" pitchFamily="34" charset="-120"/>
              </a:rPr>
              <a:t>Quality</a:t>
            </a:r>
            <a:endParaRPr lang="en-US" sz="1300" dirty="0"/>
          </a:p>
        </p:txBody>
      </p:sp>
      <p:sp>
        <p:nvSpPr>
          <p:cNvPr id="20" name="Text 14"/>
          <p:cNvSpPr/>
          <p:nvPr/>
        </p:nvSpPr>
        <p:spPr>
          <a:xfrm>
            <a:off x="6903720" y="3977640"/>
            <a:ext cx="1691640" cy="457200"/>
          </a:xfrm>
          <a:prstGeom prst="rect">
            <a:avLst/>
          </a:prstGeom>
          <a:noFill/>
          <a:ln/>
        </p:spPr>
        <p:txBody>
          <a:bodyPr wrap="square" lIns="0" tIns="0" rIns="0" bIns="0" rtlCol="0" anchor="ctr"/>
          <a:lstStyle/>
          <a:p>
            <a:pPr marL="0" indent="0" algn="ctr">
              <a:buNone/>
            </a:pPr>
            <a:r>
              <a:rPr lang="en-US" sz="1100" dirty="0">
                <a:solidFill>
                  <a:srgbClr val="636E72"/>
                </a:solidFill>
                <a:latin typeface="Calibri" pitchFamily="34" charset="0"/>
                <a:ea typeface="Calibri" pitchFamily="34" charset="-122"/>
                <a:cs typeface="Calibri" pitchFamily="34" charset="-120"/>
              </a:rPr>
              <a:t>Highest organic standards</a:t>
            </a:r>
            <a:endParaRPr lang="en-US" sz="1100" dirty="0"/>
          </a:p>
        </p:txBody>
      </p:sp>
      <p:pic>
        <p:nvPicPr>
          <p:cNvPr id="21" name="Image 4" descr="/home/claude/images/farming.jpg"/>
          <p:cNvPicPr>
            <a:picLocks noChangeAspect="1"/>
          </p:cNvPicPr>
          <p:nvPr/>
        </p:nvPicPr>
        <p:blipFill>
          <a:blip r:embed="rId7"/>
          <a:srcRect/>
          <a:stretch/>
        </p:blipFill>
        <p:spPr>
          <a:xfrm>
            <a:off x="5394960" y="320040"/>
            <a:ext cx="3291840" cy="2377440"/>
          </a:xfrm>
          <a:prstGeom prst="rect">
            <a:avLst/>
          </a:prstGeom>
        </p:spPr>
      </p:pic>
      <p:sp>
        <p:nvSpPr>
          <p:cNvPr id="22" name="Shape 15"/>
          <p:cNvSpPr/>
          <p:nvPr/>
        </p:nvSpPr>
        <p:spPr>
          <a:xfrm>
            <a:off x="5394960" y="320040"/>
            <a:ext cx="73152" cy="2377440"/>
          </a:xfrm>
          <a:prstGeom prst="rect">
            <a:avLst/>
          </a:prstGeom>
          <a:solidFill>
            <a:srgbClr val="C4952A"/>
          </a:solidFill>
          <a:ln/>
        </p:spPr>
      </p:sp>
      <p:sp>
        <p:nvSpPr>
          <p:cNvPr id="23" name="Text 16"/>
          <p:cNvSpPr/>
          <p:nvPr/>
        </p:nvSpPr>
        <p:spPr>
          <a:xfrm>
            <a:off x="8412480" y="4800600"/>
            <a:ext cx="457200" cy="274320"/>
          </a:xfrm>
          <a:prstGeom prst="rect">
            <a:avLst/>
          </a:prstGeom>
          <a:noFill/>
          <a:ln/>
        </p:spPr>
        <p:txBody>
          <a:bodyPr wrap="square" lIns="0" tIns="0" rIns="0" bIns="0" rtlCol="0" anchor="ctr"/>
          <a:lstStyle/>
          <a:p>
            <a:pPr marL="0" indent="0" algn="r">
              <a:buNone/>
            </a:pPr>
            <a:r>
              <a:rPr lang="en-US" sz="900" dirty="0">
                <a:solidFill>
                  <a:srgbClr val="636E72"/>
                </a:solidFill>
                <a:latin typeface="Calibri" pitchFamily="34" charset="0"/>
                <a:ea typeface="Calibri" pitchFamily="34" charset="-122"/>
                <a:cs typeface="Calibri" pitchFamily="34" charset="-120"/>
              </a:rPr>
              <a:t>2</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5F8F2"/>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2C5530"/>
          </a:solidFill>
          <a:ln/>
        </p:spPr>
      </p:sp>
      <p:sp>
        <p:nvSpPr>
          <p:cNvPr id="3" name="Text 1"/>
          <p:cNvSpPr/>
          <p:nvPr/>
        </p:nvSpPr>
        <p:spPr>
          <a:xfrm>
            <a:off x="640080" y="228600"/>
            <a:ext cx="5029200" cy="502920"/>
          </a:xfrm>
          <a:prstGeom prst="rect">
            <a:avLst/>
          </a:prstGeom>
          <a:noFill/>
          <a:ln/>
        </p:spPr>
        <p:txBody>
          <a:bodyPr wrap="square" lIns="0" tIns="0" rIns="0" bIns="0" rtlCol="0" anchor="ctr"/>
          <a:lstStyle/>
          <a:p>
            <a:pPr marL="0" indent="0">
              <a:buNone/>
            </a:pPr>
            <a:r>
              <a:rPr lang="en-US" sz="3000" b="1" dirty="0">
                <a:solidFill>
                  <a:srgbClr val="1B3A1F"/>
                </a:solidFill>
                <a:latin typeface="Georgia" pitchFamily="34" charset="0"/>
                <a:ea typeface="Georgia" pitchFamily="34" charset="-122"/>
                <a:cs typeface="Georgia" pitchFamily="34" charset="-120"/>
              </a:rPr>
              <a:t>Our Global Reach</a:t>
            </a:r>
            <a:endParaRPr lang="en-US" sz="3000" dirty="0"/>
          </a:p>
        </p:txBody>
      </p:sp>
      <p:sp>
        <p:nvSpPr>
          <p:cNvPr id="4" name="Text 2"/>
          <p:cNvSpPr/>
          <p:nvPr/>
        </p:nvSpPr>
        <p:spPr>
          <a:xfrm>
            <a:off x="640080" y="731520"/>
            <a:ext cx="7863840" cy="320040"/>
          </a:xfrm>
          <a:prstGeom prst="rect">
            <a:avLst/>
          </a:prstGeom>
          <a:noFill/>
          <a:ln/>
        </p:spPr>
        <p:txBody>
          <a:bodyPr wrap="square" lIns="0" tIns="0" rIns="0" bIns="0" rtlCol="0" anchor="ctr"/>
          <a:lstStyle/>
          <a:p>
            <a:pPr marL="0" indent="0">
              <a:buNone/>
            </a:pPr>
            <a:r>
              <a:rPr lang="en-US" sz="1200" dirty="0">
                <a:solidFill>
                  <a:srgbClr val="636E72"/>
                </a:solidFill>
                <a:latin typeface="Calibri" pitchFamily="34" charset="0"/>
                <a:ea typeface="Calibri" pitchFamily="34" charset="-122"/>
                <a:cs typeface="Calibri" pitchFamily="34" charset="-120"/>
              </a:rPr>
              <a:t>Sourcing organic commodities worldwide and distributing across Europe with Swiss reliability.</a:t>
            </a:r>
            <a:endParaRPr lang="en-US" sz="1200" dirty="0"/>
          </a:p>
        </p:txBody>
      </p:sp>
      <p:pic>
        <p:nvPicPr>
          <p:cNvPr id="5" name="Image 0" descr="/home/claude/images/trade_map.png"/>
          <p:cNvPicPr>
            <a:picLocks noChangeAspect="1"/>
          </p:cNvPicPr>
          <p:nvPr/>
        </p:nvPicPr>
        <p:blipFill>
          <a:blip r:embed="rId3"/>
          <a:srcRect/>
          <a:stretch/>
        </p:blipFill>
        <p:spPr>
          <a:xfrm>
            <a:off x="274320" y="1143000"/>
            <a:ext cx="8595360" cy="3840480"/>
          </a:xfrm>
          <a:prstGeom prst="rect">
            <a:avLst/>
          </a:prstGeom>
        </p:spPr>
      </p:pic>
      <p:sp>
        <p:nvSpPr>
          <p:cNvPr id="6" name="Text 3"/>
          <p:cNvSpPr/>
          <p:nvPr/>
        </p:nvSpPr>
        <p:spPr>
          <a:xfrm>
            <a:off x="8412480" y="4800600"/>
            <a:ext cx="457200" cy="274320"/>
          </a:xfrm>
          <a:prstGeom prst="rect">
            <a:avLst/>
          </a:prstGeom>
          <a:noFill/>
          <a:ln/>
        </p:spPr>
        <p:txBody>
          <a:bodyPr wrap="square" lIns="0" tIns="0" rIns="0" bIns="0" rtlCol="0" anchor="ctr"/>
          <a:lstStyle/>
          <a:p>
            <a:pPr marL="0" indent="0" algn="r">
              <a:buNone/>
            </a:pPr>
            <a:r>
              <a:rPr lang="en-US" sz="900" dirty="0">
                <a:solidFill>
                  <a:srgbClr val="636E72"/>
                </a:solidFill>
                <a:latin typeface="Calibri" pitchFamily="34" charset="0"/>
                <a:ea typeface="Calibri" pitchFamily="34" charset="-122"/>
                <a:cs typeface="Calibri" pitchFamily="34" charset="-120"/>
              </a:rPr>
              <a:t>3</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2C5530"/>
          </a:solidFill>
          <a:ln/>
        </p:spPr>
      </p:sp>
      <p:sp>
        <p:nvSpPr>
          <p:cNvPr id="3" name="Text 1"/>
          <p:cNvSpPr/>
          <p:nvPr/>
        </p:nvSpPr>
        <p:spPr>
          <a:xfrm>
            <a:off x="640080" y="274320"/>
            <a:ext cx="7863840" cy="594360"/>
          </a:xfrm>
          <a:prstGeom prst="rect">
            <a:avLst/>
          </a:prstGeom>
          <a:noFill/>
          <a:ln/>
        </p:spPr>
        <p:txBody>
          <a:bodyPr wrap="square" lIns="0" tIns="0" rIns="0" bIns="0" rtlCol="0" anchor="ctr"/>
          <a:lstStyle/>
          <a:p>
            <a:pPr marL="0" indent="0">
              <a:buNone/>
            </a:pPr>
            <a:r>
              <a:rPr lang="en-US" sz="3200" b="1" dirty="0">
                <a:solidFill>
                  <a:srgbClr val="1B3A1F"/>
                </a:solidFill>
                <a:latin typeface="Georgia" pitchFamily="34" charset="0"/>
                <a:ea typeface="Georgia" pitchFamily="34" charset="-122"/>
                <a:cs typeface="Georgia" pitchFamily="34" charset="-120"/>
              </a:rPr>
              <a:t>Our Product Portfolio</a:t>
            </a:r>
            <a:endParaRPr lang="en-US" sz="3200" dirty="0"/>
          </a:p>
        </p:txBody>
      </p:sp>
      <p:sp>
        <p:nvSpPr>
          <p:cNvPr id="4" name="Text 2"/>
          <p:cNvSpPr/>
          <p:nvPr/>
        </p:nvSpPr>
        <p:spPr>
          <a:xfrm>
            <a:off x="640080" y="868680"/>
            <a:ext cx="7863840" cy="365760"/>
          </a:xfrm>
          <a:prstGeom prst="rect">
            <a:avLst/>
          </a:prstGeom>
          <a:noFill/>
          <a:ln/>
        </p:spPr>
        <p:txBody>
          <a:bodyPr wrap="square" lIns="0" tIns="0" rIns="0" bIns="0" rtlCol="0" anchor="ctr"/>
          <a:lstStyle/>
          <a:p>
            <a:pPr marL="0" indent="0">
              <a:buNone/>
            </a:pPr>
            <a:r>
              <a:rPr lang="en-US" sz="1400" dirty="0">
                <a:solidFill>
                  <a:srgbClr val="636E72"/>
                </a:solidFill>
                <a:latin typeface="Calibri" pitchFamily="34" charset="0"/>
                <a:ea typeface="Calibri" pitchFamily="34" charset="-122"/>
                <a:cs typeface="Calibri" pitchFamily="34" charset="-120"/>
              </a:rPr>
              <a:t>Certified organic products sourced globally, delivered with Swiss precision.</a:t>
            </a:r>
            <a:endParaRPr lang="en-US" sz="1400" dirty="0"/>
          </a:p>
        </p:txBody>
      </p:sp>
      <p:sp>
        <p:nvSpPr>
          <p:cNvPr id="5" name="Shape 3"/>
          <p:cNvSpPr/>
          <p:nvPr/>
        </p:nvSpPr>
        <p:spPr>
          <a:xfrm>
            <a:off x="640080" y="1463040"/>
            <a:ext cx="1828800" cy="3291840"/>
          </a:xfrm>
          <a:prstGeom prst="rect">
            <a:avLst/>
          </a:prstGeom>
          <a:solidFill>
            <a:srgbClr val="F5F8F2"/>
          </a:solidFill>
          <a:ln/>
          <a:effectLst>
            <a:outerShdw blurRad="63500" dist="25400" dir="8100000" algn="bl" rotWithShape="0">
              <a:srgbClr val="000000">
                <a:alpha val="7000"/>
              </a:srgbClr>
            </a:outerShdw>
          </a:effectLst>
        </p:spPr>
      </p:sp>
      <p:pic>
        <p:nvPicPr>
          <p:cNvPr id="6" name="Image 0" descr="/home/claude/images/oilseeds.jpg"/>
          <p:cNvPicPr>
            <a:picLocks noChangeAspect="1"/>
          </p:cNvPicPr>
          <p:nvPr/>
        </p:nvPicPr>
        <p:blipFill>
          <a:blip r:embed="rId3"/>
          <a:srcRect/>
          <a:stretch/>
        </p:blipFill>
        <p:spPr>
          <a:xfrm>
            <a:off x="640080" y="1463040"/>
            <a:ext cx="1828800" cy="1463040"/>
          </a:xfrm>
          <a:prstGeom prst="rect">
            <a:avLst/>
          </a:prstGeom>
        </p:spPr>
      </p:pic>
      <p:sp>
        <p:nvSpPr>
          <p:cNvPr id="7" name="Shape 4"/>
          <p:cNvSpPr/>
          <p:nvPr/>
        </p:nvSpPr>
        <p:spPr>
          <a:xfrm>
            <a:off x="640080" y="2926080"/>
            <a:ext cx="1828800" cy="45720"/>
          </a:xfrm>
          <a:prstGeom prst="rect">
            <a:avLst/>
          </a:prstGeom>
          <a:solidFill>
            <a:srgbClr val="C4952A"/>
          </a:solidFill>
          <a:ln/>
        </p:spPr>
      </p:sp>
      <p:sp>
        <p:nvSpPr>
          <p:cNvPr id="8" name="Text 5"/>
          <p:cNvSpPr/>
          <p:nvPr/>
        </p:nvSpPr>
        <p:spPr>
          <a:xfrm>
            <a:off x="749808" y="3063240"/>
            <a:ext cx="1609344" cy="365760"/>
          </a:xfrm>
          <a:prstGeom prst="rect">
            <a:avLst/>
          </a:prstGeom>
          <a:noFill/>
          <a:ln/>
        </p:spPr>
        <p:txBody>
          <a:bodyPr wrap="square" lIns="0" tIns="0" rIns="0" bIns="0" rtlCol="0" anchor="ctr"/>
          <a:lstStyle/>
          <a:p>
            <a:pPr marL="0" indent="0">
              <a:buNone/>
            </a:pPr>
            <a:r>
              <a:rPr lang="en-US" sz="1400" b="1" dirty="0">
                <a:solidFill>
                  <a:srgbClr val="1B3A1F"/>
                </a:solidFill>
                <a:latin typeface="Georgia" pitchFamily="34" charset="0"/>
                <a:ea typeface="Georgia" pitchFamily="34" charset="-122"/>
                <a:cs typeface="Georgia" pitchFamily="34" charset="-120"/>
              </a:rPr>
              <a:t>Bio Oilseeds</a:t>
            </a:r>
            <a:endParaRPr lang="en-US" sz="1400" dirty="0"/>
          </a:p>
        </p:txBody>
      </p:sp>
      <p:sp>
        <p:nvSpPr>
          <p:cNvPr id="9" name="Text 6"/>
          <p:cNvSpPr/>
          <p:nvPr/>
        </p:nvSpPr>
        <p:spPr>
          <a:xfrm>
            <a:off x="749808" y="3429000"/>
            <a:ext cx="1609344" cy="822960"/>
          </a:xfrm>
          <a:prstGeom prst="rect">
            <a:avLst/>
          </a:prstGeom>
          <a:noFill/>
          <a:ln/>
        </p:spPr>
        <p:txBody>
          <a:bodyPr wrap="square" lIns="0" tIns="0" rIns="0" bIns="0" rtlCol="0" anchor="ctr"/>
          <a:lstStyle/>
          <a:p>
            <a:pPr marL="0" indent="0">
              <a:lnSpc>
                <a:spcPct val="130000"/>
              </a:lnSpc>
              <a:buNone/>
            </a:pPr>
            <a:r>
              <a:rPr lang="en-US" sz="1000" dirty="0">
                <a:solidFill>
                  <a:srgbClr val="636E72"/>
                </a:solidFill>
                <a:latin typeface="Calibri" pitchFamily="34" charset="0"/>
                <a:ea typeface="Calibri" pitchFamily="34" charset="-122"/>
                <a:cs typeface="Calibri" pitchFamily="34" charset="-120"/>
              </a:rPr>
              <a:t>Flaxseed, Sunflower, Pumpkin, Sesame, Soybean, Rapeseed, Mustard</a:t>
            </a:r>
            <a:endParaRPr lang="en-US" sz="1000" dirty="0"/>
          </a:p>
        </p:txBody>
      </p:sp>
      <p:sp>
        <p:nvSpPr>
          <p:cNvPr id="10" name="Text 7"/>
          <p:cNvSpPr/>
          <p:nvPr/>
        </p:nvSpPr>
        <p:spPr>
          <a:xfrm>
            <a:off x="749808" y="4343400"/>
            <a:ext cx="1609344" cy="320040"/>
          </a:xfrm>
          <a:prstGeom prst="rect">
            <a:avLst/>
          </a:prstGeom>
          <a:noFill/>
          <a:ln/>
        </p:spPr>
        <p:txBody>
          <a:bodyPr wrap="square" lIns="0" tIns="0" rIns="0" bIns="0" rtlCol="0" anchor="ctr"/>
          <a:lstStyle/>
          <a:p>
            <a:pPr marL="0" indent="0">
              <a:buNone/>
            </a:pPr>
            <a:r>
              <a:rPr lang="en-US" sz="1000" u="sng" dirty="0">
                <a:solidFill>
                  <a:srgbClr val="1A73B5"/>
                </a:solidFill>
                <a:latin typeface="Calibri" pitchFamily="34" charset="0"/>
                <a:ea typeface="Calibri" pitchFamily="34" charset="-122"/>
                <a:cs typeface="Calibri" pitchFamily="34" charset="-120"/>
                <a:hlinkClick r:id="rId4">
                  <a:extLst>
                    <a:ext uri="{A12FA001-AC4F-418D-AE19-62706E023703}">
                      <ahyp:hlinkClr xmlns:ahyp="http://schemas.microsoft.com/office/drawing/2018/hyperlinkcolor" val="tx"/>
                    </a:ext>
                  </a:extLst>
                </a:hlinkClick>
              </a:rPr>
              <a:t>Website →</a:t>
            </a:r>
            <a:endParaRPr lang="en-US" sz="1000" dirty="0"/>
          </a:p>
        </p:txBody>
      </p:sp>
      <p:sp>
        <p:nvSpPr>
          <p:cNvPr id="11" name="Shape 8"/>
          <p:cNvSpPr/>
          <p:nvPr/>
        </p:nvSpPr>
        <p:spPr>
          <a:xfrm>
            <a:off x="2715768" y="1463040"/>
            <a:ext cx="1828800" cy="3291840"/>
          </a:xfrm>
          <a:prstGeom prst="rect">
            <a:avLst/>
          </a:prstGeom>
          <a:solidFill>
            <a:srgbClr val="F5F8F2"/>
          </a:solidFill>
          <a:ln/>
          <a:effectLst>
            <a:outerShdw blurRad="63500" dist="25400" dir="8100000" algn="bl" rotWithShape="0">
              <a:srgbClr val="000000">
                <a:alpha val="7000"/>
              </a:srgbClr>
            </a:outerShdw>
          </a:effectLst>
        </p:spPr>
      </p:sp>
      <p:pic>
        <p:nvPicPr>
          <p:cNvPr id="12" name="Image 1" descr="/home/claude/images/grains.jpg"/>
          <p:cNvPicPr>
            <a:picLocks noChangeAspect="1"/>
          </p:cNvPicPr>
          <p:nvPr/>
        </p:nvPicPr>
        <p:blipFill>
          <a:blip r:embed="rId5"/>
          <a:srcRect/>
          <a:stretch/>
        </p:blipFill>
        <p:spPr>
          <a:xfrm>
            <a:off x="2715768" y="1463040"/>
            <a:ext cx="1828800" cy="1463040"/>
          </a:xfrm>
          <a:prstGeom prst="rect">
            <a:avLst/>
          </a:prstGeom>
        </p:spPr>
      </p:pic>
      <p:sp>
        <p:nvSpPr>
          <p:cNvPr id="13" name="Shape 9"/>
          <p:cNvSpPr/>
          <p:nvPr/>
        </p:nvSpPr>
        <p:spPr>
          <a:xfrm>
            <a:off x="2715768" y="2926080"/>
            <a:ext cx="1828800" cy="45720"/>
          </a:xfrm>
          <a:prstGeom prst="rect">
            <a:avLst/>
          </a:prstGeom>
          <a:solidFill>
            <a:srgbClr val="C4952A"/>
          </a:solidFill>
          <a:ln/>
        </p:spPr>
      </p:sp>
      <p:sp>
        <p:nvSpPr>
          <p:cNvPr id="14" name="Text 10"/>
          <p:cNvSpPr/>
          <p:nvPr/>
        </p:nvSpPr>
        <p:spPr>
          <a:xfrm>
            <a:off x="2825496" y="3063240"/>
            <a:ext cx="1609344" cy="365760"/>
          </a:xfrm>
          <a:prstGeom prst="rect">
            <a:avLst/>
          </a:prstGeom>
          <a:noFill/>
          <a:ln/>
        </p:spPr>
        <p:txBody>
          <a:bodyPr wrap="square" lIns="0" tIns="0" rIns="0" bIns="0" rtlCol="0" anchor="ctr"/>
          <a:lstStyle/>
          <a:p>
            <a:pPr marL="0" indent="0">
              <a:buNone/>
            </a:pPr>
            <a:r>
              <a:rPr lang="en-US" sz="1400" b="1" dirty="0">
                <a:solidFill>
                  <a:srgbClr val="1B3A1F"/>
                </a:solidFill>
                <a:latin typeface="Georgia" pitchFamily="34" charset="0"/>
                <a:ea typeface="Georgia" pitchFamily="34" charset="-122"/>
                <a:cs typeface="Georgia" pitchFamily="34" charset="-120"/>
              </a:rPr>
              <a:t>Bio Grains</a:t>
            </a:r>
            <a:endParaRPr lang="en-US" sz="1400" dirty="0"/>
          </a:p>
        </p:txBody>
      </p:sp>
      <p:sp>
        <p:nvSpPr>
          <p:cNvPr id="15" name="Text 11"/>
          <p:cNvSpPr/>
          <p:nvPr/>
        </p:nvSpPr>
        <p:spPr>
          <a:xfrm>
            <a:off x="2825496" y="3429000"/>
            <a:ext cx="1609344" cy="822960"/>
          </a:xfrm>
          <a:prstGeom prst="rect">
            <a:avLst/>
          </a:prstGeom>
          <a:noFill/>
          <a:ln/>
        </p:spPr>
        <p:txBody>
          <a:bodyPr wrap="square" lIns="0" tIns="0" rIns="0" bIns="0" rtlCol="0" anchor="ctr"/>
          <a:lstStyle/>
          <a:p>
            <a:pPr marL="0" indent="0">
              <a:lnSpc>
                <a:spcPct val="130000"/>
              </a:lnSpc>
              <a:buNone/>
            </a:pPr>
            <a:r>
              <a:rPr lang="en-US" sz="1000" dirty="0">
                <a:solidFill>
                  <a:srgbClr val="636E72"/>
                </a:solidFill>
                <a:latin typeface="Calibri" pitchFamily="34" charset="0"/>
                <a:ea typeface="Calibri" pitchFamily="34" charset="-122"/>
                <a:cs typeface="Calibri" pitchFamily="34" charset="-120"/>
              </a:rPr>
              <a:t>Wheat, Oat, Barley, Rye, Spelt, Corn, Millet, Buckwheat</a:t>
            </a:r>
            <a:endParaRPr lang="en-US" sz="1000" dirty="0"/>
          </a:p>
        </p:txBody>
      </p:sp>
      <p:sp>
        <p:nvSpPr>
          <p:cNvPr id="16" name="Text 12"/>
          <p:cNvSpPr/>
          <p:nvPr/>
        </p:nvSpPr>
        <p:spPr>
          <a:xfrm>
            <a:off x="2825496" y="4343400"/>
            <a:ext cx="1609344" cy="320040"/>
          </a:xfrm>
          <a:prstGeom prst="rect">
            <a:avLst/>
          </a:prstGeom>
          <a:noFill/>
          <a:ln/>
        </p:spPr>
        <p:txBody>
          <a:bodyPr wrap="square" lIns="0" tIns="0" rIns="0" bIns="0" rtlCol="0" anchor="ctr"/>
          <a:lstStyle/>
          <a:p>
            <a:pPr marL="0" indent="0">
              <a:buNone/>
            </a:pPr>
            <a:r>
              <a:rPr lang="en-US" sz="1000" u="sng" dirty="0">
                <a:solidFill>
                  <a:srgbClr val="1A73B5"/>
                </a:solidFill>
                <a:latin typeface="Calibri" pitchFamily="34" charset="0"/>
                <a:ea typeface="Calibri" pitchFamily="34" charset="-122"/>
                <a:cs typeface="Calibri" pitchFamily="34" charset="-120"/>
                <a:hlinkClick r:id="rId6">
                  <a:extLst>
                    <a:ext uri="{A12FA001-AC4F-418D-AE19-62706E023703}">
                      <ahyp:hlinkClr xmlns:ahyp="http://schemas.microsoft.com/office/drawing/2018/hyperlinkcolor" val="tx"/>
                    </a:ext>
                  </a:extLst>
                </a:hlinkClick>
              </a:rPr>
              <a:t>Website →</a:t>
            </a:r>
            <a:endParaRPr lang="en-US" sz="1000" dirty="0"/>
          </a:p>
        </p:txBody>
      </p:sp>
      <p:sp>
        <p:nvSpPr>
          <p:cNvPr id="17" name="Shape 13"/>
          <p:cNvSpPr/>
          <p:nvPr/>
        </p:nvSpPr>
        <p:spPr>
          <a:xfrm>
            <a:off x="4791456" y="1463040"/>
            <a:ext cx="1828800" cy="3291840"/>
          </a:xfrm>
          <a:prstGeom prst="rect">
            <a:avLst/>
          </a:prstGeom>
          <a:solidFill>
            <a:srgbClr val="F5F8F2"/>
          </a:solidFill>
          <a:ln/>
          <a:effectLst>
            <a:outerShdw blurRad="63500" dist="25400" dir="8100000" algn="bl" rotWithShape="0">
              <a:srgbClr val="000000">
                <a:alpha val="7000"/>
              </a:srgbClr>
            </a:outerShdw>
          </a:effectLst>
        </p:spPr>
      </p:sp>
      <p:pic>
        <p:nvPicPr>
          <p:cNvPr id="18" name="Image 2" descr="/home/claude/images/oils.jpg"/>
          <p:cNvPicPr>
            <a:picLocks noChangeAspect="1"/>
          </p:cNvPicPr>
          <p:nvPr/>
        </p:nvPicPr>
        <p:blipFill>
          <a:blip r:embed="rId7"/>
          <a:srcRect/>
          <a:stretch/>
        </p:blipFill>
        <p:spPr>
          <a:xfrm>
            <a:off x="4791456" y="1463040"/>
            <a:ext cx="1828800" cy="1463040"/>
          </a:xfrm>
          <a:prstGeom prst="rect">
            <a:avLst/>
          </a:prstGeom>
        </p:spPr>
      </p:pic>
      <p:sp>
        <p:nvSpPr>
          <p:cNvPr id="19" name="Shape 14"/>
          <p:cNvSpPr/>
          <p:nvPr/>
        </p:nvSpPr>
        <p:spPr>
          <a:xfrm>
            <a:off x="4791456" y="2926080"/>
            <a:ext cx="1828800" cy="45720"/>
          </a:xfrm>
          <a:prstGeom prst="rect">
            <a:avLst/>
          </a:prstGeom>
          <a:solidFill>
            <a:srgbClr val="C4952A"/>
          </a:solidFill>
          <a:ln/>
        </p:spPr>
      </p:sp>
      <p:sp>
        <p:nvSpPr>
          <p:cNvPr id="20" name="Text 15"/>
          <p:cNvSpPr/>
          <p:nvPr/>
        </p:nvSpPr>
        <p:spPr>
          <a:xfrm>
            <a:off x="4901184" y="3063240"/>
            <a:ext cx="1609344" cy="365760"/>
          </a:xfrm>
          <a:prstGeom prst="rect">
            <a:avLst/>
          </a:prstGeom>
          <a:noFill/>
          <a:ln/>
        </p:spPr>
        <p:txBody>
          <a:bodyPr wrap="square" lIns="0" tIns="0" rIns="0" bIns="0" rtlCol="0" anchor="ctr"/>
          <a:lstStyle/>
          <a:p>
            <a:pPr marL="0" indent="0">
              <a:buNone/>
            </a:pPr>
            <a:r>
              <a:rPr lang="en-US" sz="1400" b="1" dirty="0">
                <a:solidFill>
                  <a:srgbClr val="1B3A1F"/>
                </a:solidFill>
                <a:latin typeface="Georgia" pitchFamily="34" charset="0"/>
                <a:ea typeface="Georgia" pitchFamily="34" charset="-122"/>
                <a:cs typeface="Georgia" pitchFamily="34" charset="-120"/>
              </a:rPr>
              <a:t>Bio Oils</a:t>
            </a:r>
            <a:endParaRPr lang="en-US" sz="1400" dirty="0"/>
          </a:p>
        </p:txBody>
      </p:sp>
      <p:sp>
        <p:nvSpPr>
          <p:cNvPr id="21" name="Text 16"/>
          <p:cNvSpPr/>
          <p:nvPr/>
        </p:nvSpPr>
        <p:spPr>
          <a:xfrm>
            <a:off x="4901184" y="3429000"/>
            <a:ext cx="1609344" cy="822960"/>
          </a:xfrm>
          <a:prstGeom prst="rect">
            <a:avLst/>
          </a:prstGeom>
          <a:noFill/>
          <a:ln/>
        </p:spPr>
        <p:txBody>
          <a:bodyPr wrap="square" lIns="0" tIns="0" rIns="0" bIns="0" rtlCol="0" anchor="ctr"/>
          <a:lstStyle/>
          <a:p>
            <a:pPr marL="0" indent="0">
              <a:lnSpc>
                <a:spcPct val="130000"/>
              </a:lnSpc>
              <a:buNone/>
            </a:pPr>
            <a:r>
              <a:rPr lang="en-US" sz="1000" dirty="0">
                <a:solidFill>
                  <a:srgbClr val="636E72"/>
                </a:solidFill>
                <a:latin typeface="Calibri" pitchFamily="34" charset="0"/>
                <a:ea typeface="Calibri" pitchFamily="34" charset="-122"/>
                <a:cs typeface="Calibri" pitchFamily="34" charset="-120"/>
              </a:rPr>
              <a:t>Sunflower, Rapeseed, Soybean, Linseed | crude &amp; refined</a:t>
            </a:r>
            <a:endParaRPr lang="en-US" sz="1000" dirty="0"/>
          </a:p>
        </p:txBody>
      </p:sp>
      <p:sp>
        <p:nvSpPr>
          <p:cNvPr id="22" name="Text 17"/>
          <p:cNvSpPr/>
          <p:nvPr/>
        </p:nvSpPr>
        <p:spPr>
          <a:xfrm>
            <a:off x="4901184" y="4343400"/>
            <a:ext cx="1609344" cy="320040"/>
          </a:xfrm>
          <a:prstGeom prst="rect">
            <a:avLst/>
          </a:prstGeom>
          <a:noFill/>
          <a:ln/>
        </p:spPr>
        <p:txBody>
          <a:bodyPr wrap="square" lIns="0" tIns="0" rIns="0" bIns="0" rtlCol="0" anchor="ctr"/>
          <a:lstStyle/>
          <a:p>
            <a:pPr marL="0" indent="0">
              <a:buNone/>
            </a:pPr>
            <a:r>
              <a:rPr lang="en-US" sz="1000" u="sng" dirty="0">
                <a:solidFill>
                  <a:srgbClr val="1A73B5"/>
                </a:solidFill>
                <a:latin typeface="Calibri" pitchFamily="34" charset="0"/>
                <a:ea typeface="Calibri" pitchFamily="34" charset="-122"/>
                <a:cs typeface="Calibri" pitchFamily="34" charset="-120"/>
                <a:hlinkClick r:id="rId8">
                  <a:extLst>
                    <a:ext uri="{A12FA001-AC4F-418D-AE19-62706E023703}">
                      <ahyp:hlinkClr xmlns:ahyp="http://schemas.microsoft.com/office/drawing/2018/hyperlinkcolor" val="tx"/>
                    </a:ext>
                  </a:extLst>
                </a:hlinkClick>
              </a:rPr>
              <a:t>Website →</a:t>
            </a:r>
            <a:endParaRPr lang="en-US" sz="1000" dirty="0"/>
          </a:p>
        </p:txBody>
      </p:sp>
      <p:sp>
        <p:nvSpPr>
          <p:cNvPr id="23" name="Shape 18"/>
          <p:cNvSpPr/>
          <p:nvPr/>
        </p:nvSpPr>
        <p:spPr>
          <a:xfrm>
            <a:off x="6867144" y="1463040"/>
            <a:ext cx="1828800" cy="3291840"/>
          </a:xfrm>
          <a:prstGeom prst="rect">
            <a:avLst/>
          </a:prstGeom>
          <a:solidFill>
            <a:srgbClr val="F5F8F2"/>
          </a:solidFill>
          <a:ln/>
          <a:effectLst>
            <a:outerShdw blurRad="63500" dist="25400" dir="8100000" algn="bl" rotWithShape="0">
              <a:srgbClr val="000000">
                <a:alpha val="7000"/>
              </a:srgbClr>
            </a:outerShdw>
          </a:effectLst>
        </p:spPr>
      </p:sp>
      <p:pic>
        <p:nvPicPr>
          <p:cNvPr id="24" name="Image 3" descr="/home/claude/images/presscake.jpg"/>
          <p:cNvPicPr>
            <a:picLocks noChangeAspect="1"/>
          </p:cNvPicPr>
          <p:nvPr/>
        </p:nvPicPr>
        <p:blipFill>
          <a:blip r:embed="rId9"/>
          <a:srcRect/>
          <a:stretch/>
        </p:blipFill>
        <p:spPr>
          <a:xfrm>
            <a:off x="6867144" y="1463040"/>
            <a:ext cx="1828800" cy="1463040"/>
          </a:xfrm>
          <a:prstGeom prst="rect">
            <a:avLst/>
          </a:prstGeom>
        </p:spPr>
      </p:pic>
      <p:sp>
        <p:nvSpPr>
          <p:cNvPr id="25" name="Shape 19"/>
          <p:cNvSpPr/>
          <p:nvPr/>
        </p:nvSpPr>
        <p:spPr>
          <a:xfrm>
            <a:off x="6867144" y="2926080"/>
            <a:ext cx="1828800" cy="45720"/>
          </a:xfrm>
          <a:prstGeom prst="rect">
            <a:avLst/>
          </a:prstGeom>
          <a:solidFill>
            <a:srgbClr val="C4952A"/>
          </a:solidFill>
          <a:ln/>
        </p:spPr>
      </p:sp>
      <p:sp>
        <p:nvSpPr>
          <p:cNvPr id="26" name="Text 20"/>
          <p:cNvSpPr/>
          <p:nvPr/>
        </p:nvSpPr>
        <p:spPr>
          <a:xfrm>
            <a:off x="6976872" y="3063240"/>
            <a:ext cx="1609344" cy="365760"/>
          </a:xfrm>
          <a:prstGeom prst="rect">
            <a:avLst/>
          </a:prstGeom>
          <a:noFill/>
          <a:ln/>
        </p:spPr>
        <p:txBody>
          <a:bodyPr wrap="square" lIns="0" tIns="0" rIns="0" bIns="0" rtlCol="0" anchor="ctr"/>
          <a:lstStyle/>
          <a:p>
            <a:pPr marL="0" indent="0">
              <a:buNone/>
            </a:pPr>
            <a:r>
              <a:rPr lang="en-US" sz="1400" b="1" dirty="0">
                <a:solidFill>
                  <a:srgbClr val="1B3A1F"/>
                </a:solidFill>
                <a:latin typeface="Georgia" pitchFamily="34" charset="0"/>
                <a:ea typeface="Georgia" pitchFamily="34" charset="-122"/>
                <a:cs typeface="Georgia" pitchFamily="34" charset="-120"/>
              </a:rPr>
              <a:t>Bio Press Cakes</a:t>
            </a:r>
            <a:endParaRPr lang="en-US" sz="1400" dirty="0"/>
          </a:p>
        </p:txBody>
      </p:sp>
      <p:sp>
        <p:nvSpPr>
          <p:cNvPr id="27" name="Text 21"/>
          <p:cNvSpPr/>
          <p:nvPr/>
        </p:nvSpPr>
        <p:spPr>
          <a:xfrm>
            <a:off x="6976872" y="3429000"/>
            <a:ext cx="1609344" cy="822960"/>
          </a:xfrm>
          <a:prstGeom prst="rect">
            <a:avLst/>
          </a:prstGeom>
          <a:noFill/>
          <a:ln/>
        </p:spPr>
        <p:txBody>
          <a:bodyPr wrap="square" lIns="0" tIns="0" rIns="0" bIns="0" rtlCol="0" anchor="ctr"/>
          <a:lstStyle/>
          <a:p>
            <a:pPr marL="0" indent="0">
              <a:lnSpc>
                <a:spcPct val="130000"/>
              </a:lnSpc>
              <a:buNone/>
            </a:pPr>
            <a:r>
              <a:rPr lang="en-US" sz="1000" dirty="0">
                <a:solidFill>
                  <a:srgbClr val="636E72"/>
                </a:solidFill>
                <a:latin typeface="Calibri" pitchFamily="34" charset="0"/>
                <a:ea typeface="Calibri" pitchFamily="34" charset="-122"/>
                <a:cs typeface="Calibri" pitchFamily="34" charset="-120"/>
              </a:rPr>
              <a:t>Sunflower, Soy, Rapeseed, Linseed cake</a:t>
            </a:r>
            <a:endParaRPr lang="en-US" sz="1000" dirty="0"/>
          </a:p>
        </p:txBody>
      </p:sp>
      <p:sp>
        <p:nvSpPr>
          <p:cNvPr id="28" name="Text 22"/>
          <p:cNvSpPr/>
          <p:nvPr/>
        </p:nvSpPr>
        <p:spPr>
          <a:xfrm>
            <a:off x="6976872" y="4343400"/>
            <a:ext cx="1609344" cy="320040"/>
          </a:xfrm>
          <a:prstGeom prst="rect">
            <a:avLst/>
          </a:prstGeom>
          <a:noFill/>
          <a:ln/>
        </p:spPr>
        <p:txBody>
          <a:bodyPr wrap="square" lIns="0" tIns="0" rIns="0" bIns="0" rtlCol="0" anchor="ctr"/>
          <a:lstStyle/>
          <a:p>
            <a:pPr marL="0" indent="0">
              <a:buNone/>
            </a:pPr>
            <a:r>
              <a:rPr lang="en-US" sz="1000" u="sng" dirty="0">
                <a:solidFill>
                  <a:srgbClr val="1A73B5"/>
                </a:solidFill>
                <a:latin typeface="Calibri" pitchFamily="34" charset="0"/>
                <a:ea typeface="Calibri" pitchFamily="34" charset="-122"/>
                <a:cs typeface="Calibri" pitchFamily="34" charset="-120"/>
                <a:hlinkClick r:id="rId10">
                  <a:extLst>
                    <a:ext uri="{A12FA001-AC4F-418D-AE19-62706E023703}">
                      <ahyp:hlinkClr xmlns:ahyp="http://schemas.microsoft.com/office/drawing/2018/hyperlinkcolor" val="tx"/>
                    </a:ext>
                  </a:extLst>
                </a:hlinkClick>
              </a:rPr>
              <a:t>Website →</a:t>
            </a:r>
            <a:endParaRPr lang="en-US" sz="1000" dirty="0"/>
          </a:p>
        </p:txBody>
      </p:sp>
      <p:sp>
        <p:nvSpPr>
          <p:cNvPr id="29" name="Text 23"/>
          <p:cNvSpPr/>
          <p:nvPr/>
        </p:nvSpPr>
        <p:spPr>
          <a:xfrm>
            <a:off x="8412480" y="4800600"/>
            <a:ext cx="457200" cy="274320"/>
          </a:xfrm>
          <a:prstGeom prst="rect">
            <a:avLst/>
          </a:prstGeom>
          <a:noFill/>
          <a:ln/>
        </p:spPr>
        <p:txBody>
          <a:bodyPr wrap="square" lIns="0" tIns="0" rIns="0" bIns="0" rtlCol="0" anchor="ctr"/>
          <a:lstStyle/>
          <a:p>
            <a:pPr marL="0" indent="0" algn="r">
              <a:buNone/>
            </a:pPr>
            <a:r>
              <a:rPr lang="en-US" sz="900" dirty="0">
                <a:solidFill>
                  <a:srgbClr val="636E72"/>
                </a:solidFill>
                <a:latin typeface="Calibri" pitchFamily="34" charset="0"/>
                <a:ea typeface="Calibri" pitchFamily="34" charset="-122"/>
                <a:cs typeface="Calibri" pitchFamily="34" charset="-120"/>
              </a:rPr>
              <a:t>4</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5F8F2"/>
        </a:solidFill>
        <a:effectLst/>
      </p:bgPr>
    </p:bg>
    <p:spTree>
      <p:nvGrpSpPr>
        <p:cNvPr id="1" name=""/>
        <p:cNvGrpSpPr/>
        <p:nvPr/>
      </p:nvGrpSpPr>
      <p:grpSpPr>
        <a:xfrm>
          <a:off x="0" y="0"/>
          <a:ext cx="0" cy="0"/>
          <a:chOff x="0" y="0"/>
          <a:chExt cx="0" cy="0"/>
        </a:xfrm>
      </p:grpSpPr>
      <p:pic>
        <p:nvPicPr>
          <p:cNvPr id="2" name="Image 0" descr="/home/claude/images/oilseeds_banner.jpg"/>
          <p:cNvPicPr>
            <a:picLocks noChangeAspect="1"/>
          </p:cNvPicPr>
          <p:nvPr/>
        </p:nvPicPr>
        <p:blipFill>
          <a:blip r:embed="rId3"/>
          <a:stretch>
            <a:fillRect/>
          </a:stretch>
        </p:blipFill>
        <p:spPr>
          <a:xfrm>
            <a:off x="0" y="0"/>
            <a:ext cx="9144000" cy="2194560"/>
          </a:xfrm>
          <a:prstGeom prst="rect">
            <a:avLst/>
          </a:prstGeom>
        </p:spPr>
      </p:pic>
      <p:sp>
        <p:nvSpPr>
          <p:cNvPr id="3" name="Shape 0"/>
          <p:cNvSpPr/>
          <p:nvPr/>
        </p:nvSpPr>
        <p:spPr>
          <a:xfrm>
            <a:off x="0" y="0"/>
            <a:ext cx="9144000" cy="2194560"/>
          </a:xfrm>
          <a:prstGeom prst="rect">
            <a:avLst/>
          </a:prstGeom>
          <a:solidFill>
            <a:srgbClr val="1B3A1F">
              <a:alpha val="50000"/>
            </a:srgbClr>
          </a:solidFill>
          <a:ln/>
        </p:spPr>
      </p:sp>
      <p:sp>
        <p:nvSpPr>
          <p:cNvPr id="4" name="Shape 1"/>
          <p:cNvSpPr/>
          <p:nvPr/>
        </p:nvSpPr>
        <p:spPr>
          <a:xfrm>
            <a:off x="0" y="2194560"/>
            <a:ext cx="9144000" cy="45720"/>
          </a:xfrm>
          <a:prstGeom prst="rect">
            <a:avLst/>
          </a:prstGeom>
          <a:solidFill>
            <a:srgbClr val="C4952A"/>
          </a:solidFill>
          <a:ln/>
        </p:spPr>
      </p:sp>
      <p:sp>
        <p:nvSpPr>
          <p:cNvPr id="5" name="Text 2"/>
          <p:cNvSpPr/>
          <p:nvPr/>
        </p:nvSpPr>
        <p:spPr>
          <a:xfrm>
            <a:off x="640080" y="457200"/>
            <a:ext cx="7863840" cy="594360"/>
          </a:xfrm>
          <a:prstGeom prst="rect">
            <a:avLst/>
          </a:prstGeom>
          <a:noFill/>
          <a:ln/>
        </p:spPr>
        <p:txBody>
          <a:bodyPr wrap="square" lIns="0" tIns="0" rIns="0" bIns="0" rtlCol="0" anchor="ctr"/>
          <a:lstStyle/>
          <a:p>
            <a:pPr marL="0" indent="0">
              <a:buNone/>
            </a:pPr>
            <a:r>
              <a:rPr lang="en-US" sz="3400" b="1" dirty="0">
                <a:solidFill>
                  <a:srgbClr val="FFFFFF"/>
                </a:solidFill>
                <a:latin typeface="Georgia" pitchFamily="34" charset="0"/>
                <a:ea typeface="Georgia" pitchFamily="34" charset="-122"/>
                <a:cs typeface="Georgia" pitchFamily="34" charset="-120"/>
              </a:rPr>
              <a:t>Bio Oilseeds</a:t>
            </a:r>
            <a:endParaRPr lang="en-US" sz="3400" dirty="0"/>
          </a:p>
        </p:txBody>
      </p:sp>
      <p:sp>
        <p:nvSpPr>
          <p:cNvPr id="6" name="Text 3"/>
          <p:cNvSpPr/>
          <p:nvPr/>
        </p:nvSpPr>
        <p:spPr>
          <a:xfrm>
            <a:off x="640080" y="1143000"/>
            <a:ext cx="6400800" cy="548640"/>
          </a:xfrm>
          <a:prstGeom prst="rect">
            <a:avLst/>
          </a:prstGeom>
          <a:noFill/>
          <a:ln/>
        </p:spPr>
        <p:txBody>
          <a:bodyPr wrap="square" lIns="0" tIns="0" rIns="0" bIns="0" rtlCol="0" anchor="ctr"/>
          <a:lstStyle/>
          <a:p>
            <a:pPr marL="0" indent="0">
              <a:lnSpc>
                <a:spcPct val="130000"/>
              </a:lnSpc>
              <a:buNone/>
            </a:pPr>
            <a:r>
              <a:rPr lang="en-US" sz="1300" dirty="0">
                <a:solidFill>
                  <a:srgbClr val="D4E7D0"/>
                </a:solidFill>
                <a:latin typeface="Calibri" pitchFamily="34" charset="0"/>
                <a:ea typeface="Calibri" pitchFamily="34" charset="-122"/>
                <a:cs typeface="Calibri" pitchFamily="34" charset="-120"/>
              </a:rPr>
              <a:t>Certified organic oilseeds for food &amp; feed applications, sourced from trusted growers worldwide.</a:t>
            </a:r>
            <a:endParaRPr lang="en-US" sz="1300" dirty="0"/>
          </a:p>
        </p:txBody>
      </p:sp>
      <p:sp>
        <p:nvSpPr>
          <p:cNvPr id="7" name="Shape 4"/>
          <p:cNvSpPr/>
          <p:nvPr/>
        </p:nvSpPr>
        <p:spPr>
          <a:xfrm>
            <a:off x="640080" y="2560320"/>
            <a:ext cx="201168" cy="201168"/>
          </a:xfrm>
          <a:prstGeom prst="rect">
            <a:avLst/>
          </a:prstGeom>
          <a:solidFill>
            <a:srgbClr val="C4952A"/>
          </a:solidFill>
          <a:ln/>
        </p:spPr>
      </p:sp>
      <p:sp>
        <p:nvSpPr>
          <p:cNvPr id="8" name="Text 5"/>
          <p:cNvSpPr/>
          <p:nvPr/>
        </p:nvSpPr>
        <p:spPr>
          <a:xfrm>
            <a:off x="987552" y="2514600"/>
            <a:ext cx="3474720" cy="320040"/>
          </a:xfrm>
          <a:prstGeom prst="rect">
            <a:avLst/>
          </a:prstGeom>
          <a:noFill/>
          <a:ln/>
        </p:spPr>
        <p:txBody>
          <a:bodyPr wrap="square" lIns="0" tIns="0" rIns="0" bIns="0" rtlCol="0" anchor="ctr"/>
          <a:lstStyle/>
          <a:p>
            <a:pPr marL="0" indent="0">
              <a:buNone/>
            </a:pPr>
            <a:r>
              <a:rPr lang="en-US" sz="1300" u="sng" dirty="0">
                <a:solidFill>
                  <a:srgbClr val="2D3436"/>
                </a:solidFill>
                <a:latin typeface="Calibri" pitchFamily="34" charset="0"/>
                <a:ea typeface="Calibri" pitchFamily="34" charset="-122"/>
                <a:cs typeface="Calibri" pitchFamily="34" charset="-120"/>
                <a:hlinkClick r:id="rId4">
                  <a:extLst>
                    <a:ext uri="{A12FA001-AC4F-418D-AE19-62706E023703}">
                      <ahyp:hlinkClr xmlns:ahyp="http://schemas.microsoft.com/office/drawing/2018/hyperlinkcolor" val="tx"/>
                    </a:ext>
                  </a:extLst>
                </a:hlinkClick>
              </a:rPr>
              <a:t>Bio Brown &amp; Golden Flaxseed</a:t>
            </a:r>
            <a:endParaRPr lang="en-US" sz="1300" dirty="0"/>
          </a:p>
        </p:txBody>
      </p:sp>
      <p:sp>
        <p:nvSpPr>
          <p:cNvPr id="9" name="Shape 6"/>
          <p:cNvSpPr/>
          <p:nvPr/>
        </p:nvSpPr>
        <p:spPr>
          <a:xfrm>
            <a:off x="640080" y="3108960"/>
            <a:ext cx="201168" cy="201168"/>
          </a:xfrm>
          <a:prstGeom prst="rect">
            <a:avLst/>
          </a:prstGeom>
          <a:solidFill>
            <a:srgbClr val="C4952A"/>
          </a:solidFill>
          <a:ln/>
        </p:spPr>
      </p:sp>
      <p:sp>
        <p:nvSpPr>
          <p:cNvPr id="10" name="Text 7"/>
          <p:cNvSpPr/>
          <p:nvPr/>
        </p:nvSpPr>
        <p:spPr>
          <a:xfrm>
            <a:off x="987552" y="3063240"/>
            <a:ext cx="3474720" cy="320040"/>
          </a:xfrm>
          <a:prstGeom prst="rect">
            <a:avLst/>
          </a:prstGeom>
          <a:noFill/>
          <a:ln/>
        </p:spPr>
        <p:txBody>
          <a:bodyPr wrap="square" lIns="0" tIns="0" rIns="0" bIns="0" rtlCol="0" anchor="ctr"/>
          <a:lstStyle/>
          <a:p>
            <a:pPr marL="0" indent="0">
              <a:buNone/>
            </a:pPr>
            <a:r>
              <a:rPr lang="en-US" sz="1300" u="sng" dirty="0">
                <a:solidFill>
                  <a:srgbClr val="2D3436"/>
                </a:solidFill>
                <a:latin typeface="Calibri" pitchFamily="34" charset="0"/>
                <a:ea typeface="Calibri" pitchFamily="34" charset="-122"/>
                <a:cs typeface="Calibri" pitchFamily="34" charset="-120"/>
                <a:hlinkClick r:id="rId5">
                  <a:extLst>
                    <a:ext uri="{A12FA001-AC4F-418D-AE19-62706E023703}">
                      <ahyp:hlinkClr xmlns:ahyp="http://schemas.microsoft.com/office/drawing/2018/hyperlinkcolor" val="tx"/>
                    </a:ext>
                  </a:extLst>
                </a:hlinkClick>
              </a:rPr>
              <a:t>Bio High Oleic Sunflower Seeds</a:t>
            </a:r>
            <a:endParaRPr lang="en-US" sz="1300" dirty="0"/>
          </a:p>
        </p:txBody>
      </p:sp>
      <p:sp>
        <p:nvSpPr>
          <p:cNvPr id="11" name="Shape 8"/>
          <p:cNvSpPr/>
          <p:nvPr/>
        </p:nvSpPr>
        <p:spPr>
          <a:xfrm>
            <a:off x="640080" y="3657600"/>
            <a:ext cx="201168" cy="201168"/>
          </a:xfrm>
          <a:prstGeom prst="rect">
            <a:avLst/>
          </a:prstGeom>
          <a:solidFill>
            <a:srgbClr val="C4952A"/>
          </a:solidFill>
          <a:ln/>
        </p:spPr>
      </p:sp>
      <p:sp>
        <p:nvSpPr>
          <p:cNvPr id="12" name="Text 9"/>
          <p:cNvSpPr/>
          <p:nvPr/>
        </p:nvSpPr>
        <p:spPr>
          <a:xfrm>
            <a:off x="987552" y="3611880"/>
            <a:ext cx="3474720" cy="320040"/>
          </a:xfrm>
          <a:prstGeom prst="rect">
            <a:avLst/>
          </a:prstGeom>
          <a:noFill/>
          <a:ln/>
        </p:spPr>
        <p:txBody>
          <a:bodyPr wrap="square" lIns="0" tIns="0" rIns="0" bIns="0" rtlCol="0" anchor="ctr"/>
          <a:lstStyle/>
          <a:p>
            <a:pPr marL="0" indent="0">
              <a:buNone/>
            </a:pPr>
            <a:r>
              <a:rPr lang="en-US" sz="1300" u="sng" dirty="0">
                <a:solidFill>
                  <a:srgbClr val="2D3436"/>
                </a:solidFill>
                <a:latin typeface="Calibri" pitchFamily="34" charset="0"/>
                <a:ea typeface="Calibri" pitchFamily="34" charset="-122"/>
                <a:cs typeface="Calibri" pitchFamily="34" charset="-120"/>
                <a:hlinkClick r:id="rId6">
                  <a:extLst>
                    <a:ext uri="{A12FA001-AC4F-418D-AE19-62706E023703}">
                      <ahyp:hlinkClr xmlns:ahyp="http://schemas.microsoft.com/office/drawing/2018/hyperlinkcolor" val="tx"/>
                    </a:ext>
                  </a:extLst>
                </a:hlinkClick>
              </a:rPr>
              <a:t>Bio Pumpkin Seeds</a:t>
            </a:r>
            <a:endParaRPr lang="en-US" sz="1300" dirty="0"/>
          </a:p>
        </p:txBody>
      </p:sp>
      <p:sp>
        <p:nvSpPr>
          <p:cNvPr id="13" name="Shape 10"/>
          <p:cNvSpPr/>
          <p:nvPr/>
        </p:nvSpPr>
        <p:spPr>
          <a:xfrm>
            <a:off x="640080" y="4206240"/>
            <a:ext cx="201168" cy="201168"/>
          </a:xfrm>
          <a:prstGeom prst="rect">
            <a:avLst/>
          </a:prstGeom>
          <a:solidFill>
            <a:srgbClr val="C4952A"/>
          </a:solidFill>
          <a:ln/>
        </p:spPr>
      </p:sp>
      <p:sp>
        <p:nvSpPr>
          <p:cNvPr id="14" name="Text 11"/>
          <p:cNvSpPr/>
          <p:nvPr/>
        </p:nvSpPr>
        <p:spPr>
          <a:xfrm>
            <a:off x="987552" y="4160520"/>
            <a:ext cx="3474720" cy="320040"/>
          </a:xfrm>
          <a:prstGeom prst="rect">
            <a:avLst/>
          </a:prstGeom>
          <a:noFill/>
          <a:ln/>
        </p:spPr>
        <p:txBody>
          <a:bodyPr wrap="square" lIns="0" tIns="0" rIns="0" bIns="0" rtlCol="0" anchor="ctr"/>
          <a:lstStyle/>
          <a:p>
            <a:pPr marL="0" indent="0">
              <a:buNone/>
            </a:pPr>
            <a:r>
              <a:rPr lang="en-US" sz="1300" u="sng" dirty="0">
                <a:solidFill>
                  <a:srgbClr val="2D3436"/>
                </a:solidFill>
                <a:latin typeface="Calibri" pitchFamily="34" charset="0"/>
                <a:ea typeface="Calibri" pitchFamily="34" charset="-122"/>
                <a:cs typeface="Calibri" pitchFamily="34" charset="-120"/>
                <a:hlinkClick r:id="rId7">
                  <a:extLst>
                    <a:ext uri="{A12FA001-AC4F-418D-AE19-62706E023703}">
                      <ahyp:hlinkClr xmlns:ahyp="http://schemas.microsoft.com/office/drawing/2018/hyperlinkcolor" val="tx"/>
                    </a:ext>
                  </a:extLst>
                </a:hlinkClick>
              </a:rPr>
              <a:t>Bio Natural &amp; Hulled Sesame</a:t>
            </a:r>
            <a:endParaRPr lang="en-US" sz="1300" dirty="0"/>
          </a:p>
        </p:txBody>
      </p:sp>
      <p:sp>
        <p:nvSpPr>
          <p:cNvPr id="15" name="Shape 12"/>
          <p:cNvSpPr/>
          <p:nvPr/>
        </p:nvSpPr>
        <p:spPr>
          <a:xfrm>
            <a:off x="4754880" y="2560320"/>
            <a:ext cx="201168" cy="201168"/>
          </a:xfrm>
          <a:prstGeom prst="rect">
            <a:avLst/>
          </a:prstGeom>
          <a:solidFill>
            <a:srgbClr val="C4952A"/>
          </a:solidFill>
          <a:ln/>
        </p:spPr>
      </p:sp>
      <p:sp>
        <p:nvSpPr>
          <p:cNvPr id="16" name="Text 13"/>
          <p:cNvSpPr/>
          <p:nvPr/>
        </p:nvSpPr>
        <p:spPr>
          <a:xfrm>
            <a:off x="5102352" y="2514600"/>
            <a:ext cx="3474720" cy="320040"/>
          </a:xfrm>
          <a:prstGeom prst="rect">
            <a:avLst/>
          </a:prstGeom>
          <a:noFill/>
          <a:ln/>
        </p:spPr>
        <p:txBody>
          <a:bodyPr wrap="square" lIns="0" tIns="0" rIns="0" bIns="0" rtlCol="0" anchor="ctr"/>
          <a:lstStyle/>
          <a:p>
            <a:pPr marL="0" indent="0">
              <a:buNone/>
            </a:pPr>
            <a:r>
              <a:rPr lang="en-US" sz="1300" u="sng" dirty="0">
                <a:solidFill>
                  <a:srgbClr val="2D3436"/>
                </a:solidFill>
                <a:latin typeface="Calibri" pitchFamily="34" charset="0"/>
                <a:ea typeface="Calibri" pitchFamily="34" charset="-122"/>
                <a:cs typeface="Calibri" pitchFamily="34" charset="-120"/>
                <a:hlinkClick r:id="rId8">
                  <a:extLst>
                    <a:ext uri="{A12FA001-AC4F-418D-AE19-62706E023703}">
                      <ahyp:hlinkClr xmlns:ahyp="http://schemas.microsoft.com/office/drawing/2018/hyperlinkcolor" val="tx"/>
                    </a:ext>
                  </a:extLst>
                </a:hlinkClick>
              </a:rPr>
              <a:t>Bio Soybeans</a:t>
            </a:r>
            <a:endParaRPr lang="en-US" sz="1300" dirty="0"/>
          </a:p>
        </p:txBody>
      </p:sp>
      <p:sp>
        <p:nvSpPr>
          <p:cNvPr id="17" name="Shape 14"/>
          <p:cNvSpPr/>
          <p:nvPr/>
        </p:nvSpPr>
        <p:spPr>
          <a:xfrm>
            <a:off x="4754880" y="3108960"/>
            <a:ext cx="201168" cy="201168"/>
          </a:xfrm>
          <a:prstGeom prst="rect">
            <a:avLst/>
          </a:prstGeom>
          <a:solidFill>
            <a:srgbClr val="C4952A"/>
          </a:solidFill>
          <a:ln/>
        </p:spPr>
      </p:sp>
      <p:sp>
        <p:nvSpPr>
          <p:cNvPr id="18" name="Text 15"/>
          <p:cNvSpPr/>
          <p:nvPr/>
        </p:nvSpPr>
        <p:spPr>
          <a:xfrm>
            <a:off x="5102352" y="3063240"/>
            <a:ext cx="3474720" cy="320040"/>
          </a:xfrm>
          <a:prstGeom prst="rect">
            <a:avLst/>
          </a:prstGeom>
          <a:noFill/>
          <a:ln/>
        </p:spPr>
        <p:txBody>
          <a:bodyPr wrap="square" lIns="0" tIns="0" rIns="0" bIns="0" rtlCol="0" anchor="ctr"/>
          <a:lstStyle/>
          <a:p>
            <a:pPr marL="0" indent="0">
              <a:buNone/>
            </a:pPr>
            <a:r>
              <a:rPr lang="en-US" sz="1300" u="sng" dirty="0">
                <a:solidFill>
                  <a:srgbClr val="2D3436"/>
                </a:solidFill>
                <a:latin typeface="Calibri" pitchFamily="34" charset="0"/>
                <a:ea typeface="Calibri" pitchFamily="34" charset="-122"/>
                <a:cs typeface="Calibri" pitchFamily="34" charset="-120"/>
                <a:hlinkClick r:id="rId9">
                  <a:extLst>
                    <a:ext uri="{A12FA001-AC4F-418D-AE19-62706E023703}">
                      <ahyp:hlinkClr xmlns:ahyp="http://schemas.microsoft.com/office/drawing/2018/hyperlinkcolor" val="tx"/>
                    </a:ext>
                  </a:extLst>
                </a:hlinkClick>
              </a:rPr>
              <a:t>Bio Hulled Sunflower Kernels</a:t>
            </a:r>
            <a:endParaRPr lang="en-US" sz="1300" dirty="0"/>
          </a:p>
        </p:txBody>
      </p:sp>
      <p:sp>
        <p:nvSpPr>
          <p:cNvPr id="19" name="Shape 16"/>
          <p:cNvSpPr/>
          <p:nvPr/>
        </p:nvSpPr>
        <p:spPr>
          <a:xfrm>
            <a:off x="4754880" y="3657600"/>
            <a:ext cx="201168" cy="201168"/>
          </a:xfrm>
          <a:prstGeom prst="rect">
            <a:avLst/>
          </a:prstGeom>
          <a:solidFill>
            <a:srgbClr val="C4952A"/>
          </a:solidFill>
          <a:ln/>
        </p:spPr>
      </p:sp>
      <p:sp>
        <p:nvSpPr>
          <p:cNvPr id="20" name="Text 17"/>
          <p:cNvSpPr/>
          <p:nvPr/>
        </p:nvSpPr>
        <p:spPr>
          <a:xfrm>
            <a:off x="5102352" y="3611880"/>
            <a:ext cx="3474720" cy="320040"/>
          </a:xfrm>
          <a:prstGeom prst="rect">
            <a:avLst/>
          </a:prstGeom>
          <a:noFill/>
          <a:ln/>
        </p:spPr>
        <p:txBody>
          <a:bodyPr wrap="square" lIns="0" tIns="0" rIns="0" bIns="0" rtlCol="0" anchor="ctr"/>
          <a:lstStyle/>
          <a:p>
            <a:pPr marL="0" indent="0">
              <a:buNone/>
            </a:pPr>
            <a:r>
              <a:rPr lang="en-US" sz="1300" u="sng" dirty="0">
                <a:solidFill>
                  <a:srgbClr val="2D3436"/>
                </a:solidFill>
                <a:latin typeface="Calibri" pitchFamily="34" charset="0"/>
                <a:ea typeface="Calibri" pitchFamily="34" charset="-122"/>
                <a:cs typeface="Calibri" pitchFamily="34" charset="-120"/>
                <a:hlinkClick r:id="rId10">
                  <a:extLst>
                    <a:ext uri="{A12FA001-AC4F-418D-AE19-62706E023703}">
                      <ahyp:hlinkClr xmlns:ahyp="http://schemas.microsoft.com/office/drawing/2018/hyperlinkcolor" val="tx"/>
                    </a:ext>
                  </a:extLst>
                </a:hlinkClick>
              </a:rPr>
              <a:t>Bio Mustard Seeds</a:t>
            </a:r>
            <a:endParaRPr lang="en-US" sz="1300" dirty="0"/>
          </a:p>
        </p:txBody>
      </p:sp>
      <p:sp>
        <p:nvSpPr>
          <p:cNvPr id="21" name="Shape 18"/>
          <p:cNvSpPr/>
          <p:nvPr/>
        </p:nvSpPr>
        <p:spPr>
          <a:xfrm>
            <a:off x="4754880" y="4206240"/>
            <a:ext cx="201168" cy="201168"/>
          </a:xfrm>
          <a:prstGeom prst="rect">
            <a:avLst/>
          </a:prstGeom>
          <a:solidFill>
            <a:srgbClr val="C4952A"/>
          </a:solidFill>
          <a:ln/>
        </p:spPr>
      </p:sp>
      <p:sp>
        <p:nvSpPr>
          <p:cNvPr id="22" name="Text 19"/>
          <p:cNvSpPr/>
          <p:nvPr/>
        </p:nvSpPr>
        <p:spPr>
          <a:xfrm>
            <a:off x="5102352" y="4160520"/>
            <a:ext cx="3474720" cy="320040"/>
          </a:xfrm>
          <a:prstGeom prst="rect">
            <a:avLst/>
          </a:prstGeom>
          <a:noFill/>
          <a:ln/>
        </p:spPr>
        <p:txBody>
          <a:bodyPr wrap="square" lIns="0" tIns="0" rIns="0" bIns="0" rtlCol="0" anchor="ctr"/>
          <a:lstStyle/>
          <a:p>
            <a:pPr marL="0" indent="0">
              <a:buNone/>
            </a:pPr>
            <a:r>
              <a:rPr lang="en-US" sz="1300" u="sng" dirty="0">
                <a:solidFill>
                  <a:srgbClr val="2D3436"/>
                </a:solidFill>
                <a:latin typeface="Calibri" pitchFamily="34" charset="0"/>
                <a:ea typeface="Calibri" pitchFamily="34" charset="-122"/>
                <a:cs typeface="Calibri" pitchFamily="34" charset="-120"/>
                <a:hlinkClick r:id="rId11">
                  <a:extLst>
                    <a:ext uri="{A12FA001-AC4F-418D-AE19-62706E023703}">
                      <ahyp:hlinkClr xmlns:ahyp="http://schemas.microsoft.com/office/drawing/2018/hyperlinkcolor" val="tx"/>
                    </a:ext>
                  </a:extLst>
                </a:hlinkClick>
              </a:rPr>
              <a:t>Bio Rapeseed</a:t>
            </a:r>
            <a:endParaRPr lang="en-US" sz="1300" dirty="0"/>
          </a:p>
        </p:txBody>
      </p:sp>
      <p:sp>
        <p:nvSpPr>
          <p:cNvPr id="23" name="Text 20"/>
          <p:cNvSpPr/>
          <p:nvPr/>
        </p:nvSpPr>
        <p:spPr>
          <a:xfrm>
            <a:off x="640080" y="4663440"/>
            <a:ext cx="2743200" cy="274320"/>
          </a:xfrm>
          <a:prstGeom prst="rect">
            <a:avLst/>
          </a:prstGeom>
          <a:noFill/>
          <a:ln/>
        </p:spPr>
        <p:txBody>
          <a:bodyPr wrap="square" lIns="0" tIns="0" rIns="0" bIns="0" rtlCol="0" anchor="ctr"/>
          <a:lstStyle/>
          <a:p>
            <a:pPr marL="0" indent="0">
              <a:buNone/>
            </a:pPr>
            <a:r>
              <a:rPr lang="en-US" sz="1100" u="sng" dirty="0">
                <a:solidFill>
                  <a:srgbClr val="1A73B5"/>
                </a:solidFill>
                <a:latin typeface="Calibri" pitchFamily="34" charset="0"/>
                <a:ea typeface="Calibri" pitchFamily="34" charset="-122"/>
                <a:cs typeface="Calibri" pitchFamily="34" charset="-120"/>
                <a:hlinkClick r:id="rId12">
                  <a:extLst>
                    <a:ext uri="{A12FA001-AC4F-418D-AE19-62706E023703}">
                      <ahyp:hlinkClr xmlns:ahyp="http://schemas.microsoft.com/office/drawing/2018/hyperlinkcolor" val="tx"/>
                    </a:ext>
                  </a:extLst>
                </a:hlinkClick>
              </a:rPr>
              <a:t>View on bgt.bio →</a:t>
            </a:r>
            <a:endParaRPr lang="en-US" sz="1100" dirty="0"/>
          </a:p>
        </p:txBody>
      </p:sp>
      <p:sp>
        <p:nvSpPr>
          <p:cNvPr id="24" name="Text 21"/>
          <p:cNvSpPr/>
          <p:nvPr/>
        </p:nvSpPr>
        <p:spPr>
          <a:xfrm>
            <a:off x="8412480" y="4800600"/>
            <a:ext cx="457200" cy="274320"/>
          </a:xfrm>
          <a:prstGeom prst="rect">
            <a:avLst/>
          </a:prstGeom>
          <a:noFill/>
          <a:ln/>
        </p:spPr>
        <p:txBody>
          <a:bodyPr wrap="square" lIns="0" tIns="0" rIns="0" bIns="0" rtlCol="0" anchor="ctr"/>
          <a:lstStyle/>
          <a:p>
            <a:pPr marL="0" indent="0" algn="r">
              <a:buNone/>
            </a:pPr>
            <a:r>
              <a:rPr lang="en-US" sz="900" dirty="0">
                <a:solidFill>
                  <a:srgbClr val="636E72"/>
                </a:solidFill>
                <a:latin typeface="Calibri" pitchFamily="34" charset="0"/>
                <a:ea typeface="Calibri" pitchFamily="34" charset="-122"/>
                <a:cs typeface="Calibri" pitchFamily="34" charset="-120"/>
              </a:rPr>
              <a:t>5</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5F8F2"/>
        </a:solidFill>
        <a:effectLst/>
      </p:bgPr>
    </p:bg>
    <p:spTree>
      <p:nvGrpSpPr>
        <p:cNvPr id="1" name=""/>
        <p:cNvGrpSpPr/>
        <p:nvPr/>
      </p:nvGrpSpPr>
      <p:grpSpPr>
        <a:xfrm>
          <a:off x="0" y="0"/>
          <a:ext cx="0" cy="0"/>
          <a:chOff x="0" y="0"/>
          <a:chExt cx="0" cy="0"/>
        </a:xfrm>
      </p:grpSpPr>
      <p:pic>
        <p:nvPicPr>
          <p:cNvPr id="2" name="Image 0" descr="/home/claude/images/grains_banner.jpg"/>
          <p:cNvPicPr>
            <a:picLocks noChangeAspect="1"/>
          </p:cNvPicPr>
          <p:nvPr/>
        </p:nvPicPr>
        <p:blipFill>
          <a:blip r:embed="rId3"/>
          <a:stretch>
            <a:fillRect/>
          </a:stretch>
        </p:blipFill>
        <p:spPr>
          <a:xfrm>
            <a:off x="0" y="0"/>
            <a:ext cx="9144000" cy="2194560"/>
          </a:xfrm>
          <a:prstGeom prst="rect">
            <a:avLst/>
          </a:prstGeom>
        </p:spPr>
      </p:pic>
      <p:sp>
        <p:nvSpPr>
          <p:cNvPr id="3" name="Shape 0"/>
          <p:cNvSpPr/>
          <p:nvPr/>
        </p:nvSpPr>
        <p:spPr>
          <a:xfrm>
            <a:off x="0" y="0"/>
            <a:ext cx="9144000" cy="2194560"/>
          </a:xfrm>
          <a:prstGeom prst="rect">
            <a:avLst/>
          </a:prstGeom>
          <a:solidFill>
            <a:srgbClr val="1B3A1F">
              <a:alpha val="50000"/>
            </a:srgbClr>
          </a:solidFill>
          <a:ln/>
        </p:spPr>
      </p:sp>
      <p:sp>
        <p:nvSpPr>
          <p:cNvPr id="4" name="Shape 1"/>
          <p:cNvSpPr/>
          <p:nvPr/>
        </p:nvSpPr>
        <p:spPr>
          <a:xfrm>
            <a:off x="0" y="2194560"/>
            <a:ext cx="9144000" cy="45720"/>
          </a:xfrm>
          <a:prstGeom prst="rect">
            <a:avLst/>
          </a:prstGeom>
          <a:solidFill>
            <a:srgbClr val="2C5530"/>
          </a:solidFill>
          <a:ln/>
        </p:spPr>
      </p:sp>
      <p:sp>
        <p:nvSpPr>
          <p:cNvPr id="5" name="Text 2"/>
          <p:cNvSpPr/>
          <p:nvPr/>
        </p:nvSpPr>
        <p:spPr>
          <a:xfrm>
            <a:off x="640080" y="457200"/>
            <a:ext cx="7863840" cy="594360"/>
          </a:xfrm>
          <a:prstGeom prst="rect">
            <a:avLst/>
          </a:prstGeom>
          <a:noFill/>
          <a:ln/>
        </p:spPr>
        <p:txBody>
          <a:bodyPr wrap="square" lIns="0" tIns="0" rIns="0" bIns="0" rtlCol="0" anchor="ctr"/>
          <a:lstStyle/>
          <a:p>
            <a:pPr marL="0" indent="0">
              <a:buNone/>
            </a:pPr>
            <a:r>
              <a:rPr lang="en-US" sz="3400" b="1" dirty="0">
                <a:solidFill>
                  <a:srgbClr val="FFFFFF"/>
                </a:solidFill>
                <a:latin typeface="Georgia" pitchFamily="34" charset="0"/>
                <a:ea typeface="Georgia" pitchFamily="34" charset="-122"/>
                <a:cs typeface="Georgia" pitchFamily="34" charset="-120"/>
              </a:rPr>
              <a:t>Bio Grains</a:t>
            </a:r>
            <a:endParaRPr lang="en-US" sz="3400" dirty="0"/>
          </a:p>
        </p:txBody>
      </p:sp>
      <p:sp>
        <p:nvSpPr>
          <p:cNvPr id="6" name="Text 3"/>
          <p:cNvSpPr/>
          <p:nvPr/>
        </p:nvSpPr>
        <p:spPr>
          <a:xfrm>
            <a:off x="640080" y="1143000"/>
            <a:ext cx="6400800" cy="548640"/>
          </a:xfrm>
          <a:prstGeom prst="rect">
            <a:avLst/>
          </a:prstGeom>
          <a:noFill/>
          <a:ln/>
        </p:spPr>
        <p:txBody>
          <a:bodyPr wrap="square" lIns="0" tIns="0" rIns="0" bIns="0" rtlCol="0" anchor="ctr"/>
          <a:lstStyle/>
          <a:p>
            <a:pPr marL="0" indent="0">
              <a:lnSpc>
                <a:spcPct val="130000"/>
              </a:lnSpc>
              <a:buNone/>
            </a:pPr>
            <a:r>
              <a:rPr lang="en-US" sz="1300" dirty="0">
                <a:solidFill>
                  <a:srgbClr val="D4E7D0"/>
                </a:solidFill>
                <a:latin typeface="Calibri" pitchFamily="34" charset="0"/>
                <a:ea typeface="Calibri" pitchFamily="34" charset="-122"/>
                <a:cs typeface="Calibri" pitchFamily="34" charset="-120"/>
              </a:rPr>
              <a:t>A diverse range of organic cereals and pseudo-cereals, cultivated to the strictest bio standards.</a:t>
            </a:r>
            <a:endParaRPr lang="en-US" sz="1300" dirty="0"/>
          </a:p>
        </p:txBody>
      </p:sp>
      <p:sp>
        <p:nvSpPr>
          <p:cNvPr id="7" name="Shape 4"/>
          <p:cNvSpPr/>
          <p:nvPr/>
        </p:nvSpPr>
        <p:spPr>
          <a:xfrm>
            <a:off x="640080" y="2560320"/>
            <a:ext cx="201168" cy="201168"/>
          </a:xfrm>
          <a:prstGeom prst="rect">
            <a:avLst/>
          </a:prstGeom>
          <a:solidFill>
            <a:srgbClr val="2C5530"/>
          </a:solidFill>
          <a:ln/>
        </p:spPr>
      </p:sp>
      <p:sp>
        <p:nvSpPr>
          <p:cNvPr id="8" name="Text 5"/>
          <p:cNvSpPr/>
          <p:nvPr/>
        </p:nvSpPr>
        <p:spPr>
          <a:xfrm>
            <a:off x="987552" y="2514600"/>
            <a:ext cx="3474720" cy="320040"/>
          </a:xfrm>
          <a:prstGeom prst="rect">
            <a:avLst/>
          </a:prstGeom>
          <a:noFill/>
          <a:ln/>
        </p:spPr>
        <p:txBody>
          <a:bodyPr wrap="square" lIns="0" tIns="0" rIns="0" bIns="0" rtlCol="0" anchor="ctr"/>
          <a:lstStyle/>
          <a:p>
            <a:pPr marL="0" indent="0">
              <a:buNone/>
            </a:pPr>
            <a:r>
              <a:rPr lang="en-US" sz="1300" u="sng" dirty="0">
                <a:solidFill>
                  <a:srgbClr val="2D3436"/>
                </a:solidFill>
                <a:latin typeface="Calibri" pitchFamily="34" charset="0"/>
                <a:ea typeface="Calibri" pitchFamily="34" charset="-122"/>
                <a:cs typeface="Calibri" pitchFamily="34" charset="-120"/>
                <a:hlinkClick r:id="rId4">
                  <a:extLst>
                    <a:ext uri="{A12FA001-AC4F-418D-AE19-62706E023703}">
                      <ahyp:hlinkClr xmlns:ahyp="http://schemas.microsoft.com/office/drawing/2018/hyperlinkcolor" val="tx"/>
                    </a:ext>
                  </a:extLst>
                </a:hlinkClick>
              </a:rPr>
              <a:t>Bio Wheat</a:t>
            </a:r>
            <a:endParaRPr lang="en-US" sz="1300" dirty="0"/>
          </a:p>
        </p:txBody>
      </p:sp>
      <p:sp>
        <p:nvSpPr>
          <p:cNvPr id="9" name="Shape 6"/>
          <p:cNvSpPr/>
          <p:nvPr/>
        </p:nvSpPr>
        <p:spPr>
          <a:xfrm>
            <a:off x="640080" y="3108960"/>
            <a:ext cx="201168" cy="201168"/>
          </a:xfrm>
          <a:prstGeom prst="rect">
            <a:avLst/>
          </a:prstGeom>
          <a:solidFill>
            <a:srgbClr val="2C5530"/>
          </a:solidFill>
          <a:ln/>
        </p:spPr>
      </p:sp>
      <p:sp>
        <p:nvSpPr>
          <p:cNvPr id="10" name="Text 7"/>
          <p:cNvSpPr/>
          <p:nvPr/>
        </p:nvSpPr>
        <p:spPr>
          <a:xfrm>
            <a:off x="987552" y="3063240"/>
            <a:ext cx="3474720" cy="320040"/>
          </a:xfrm>
          <a:prstGeom prst="rect">
            <a:avLst/>
          </a:prstGeom>
          <a:noFill/>
          <a:ln/>
        </p:spPr>
        <p:txBody>
          <a:bodyPr wrap="square" lIns="0" tIns="0" rIns="0" bIns="0" rtlCol="0" anchor="ctr"/>
          <a:lstStyle/>
          <a:p>
            <a:pPr marL="0" indent="0">
              <a:buNone/>
            </a:pPr>
            <a:r>
              <a:rPr lang="en-US" sz="1300" u="sng" dirty="0">
                <a:solidFill>
                  <a:srgbClr val="2D3436"/>
                </a:solidFill>
                <a:latin typeface="Calibri" pitchFamily="34" charset="0"/>
                <a:ea typeface="Calibri" pitchFamily="34" charset="-122"/>
                <a:cs typeface="Calibri" pitchFamily="34" charset="-120"/>
                <a:hlinkClick r:id="rId5">
                  <a:extLst>
                    <a:ext uri="{A12FA001-AC4F-418D-AE19-62706E023703}">
                      <ahyp:hlinkClr xmlns:ahyp="http://schemas.microsoft.com/office/drawing/2018/hyperlinkcolor" val="tx"/>
                    </a:ext>
                  </a:extLst>
                </a:hlinkClick>
              </a:rPr>
              <a:t>Bio Oat</a:t>
            </a:r>
            <a:endParaRPr lang="en-US" sz="1300" dirty="0"/>
          </a:p>
        </p:txBody>
      </p:sp>
      <p:sp>
        <p:nvSpPr>
          <p:cNvPr id="11" name="Shape 8"/>
          <p:cNvSpPr/>
          <p:nvPr/>
        </p:nvSpPr>
        <p:spPr>
          <a:xfrm>
            <a:off x="640080" y="3657600"/>
            <a:ext cx="201168" cy="201168"/>
          </a:xfrm>
          <a:prstGeom prst="rect">
            <a:avLst/>
          </a:prstGeom>
          <a:solidFill>
            <a:srgbClr val="2C5530"/>
          </a:solidFill>
          <a:ln/>
        </p:spPr>
      </p:sp>
      <p:sp>
        <p:nvSpPr>
          <p:cNvPr id="12" name="Text 9"/>
          <p:cNvSpPr/>
          <p:nvPr/>
        </p:nvSpPr>
        <p:spPr>
          <a:xfrm>
            <a:off x="987552" y="3611880"/>
            <a:ext cx="3474720" cy="320040"/>
          </a:xfrm>
          <a:prstGeom prst="rect">
            <a:avLst/>
          </a:prstGeom>
          <a:noFill/>
          <a:ln/>
        </p:spPr>
        <p:txBody>
          <a:bodyPr wrap="square" lIns="0" tIns="0" rIns="0" bIns="0" rtlCol="0" anchor="ctr"/>
          <a:lstStyle/>
          <a:p>
            <a:pPr marL="0" indent="0">
              <a:buNone/>
            </a:pPr>
            <a:r>
              <a:rPr lang="en-US" sz="1300" u="sng" dirty="0">
                <a:solidFill>
                  <a:srgbClr val="2D3436"/>
                </a:solidFill>
                <a:latin typeface="Calibri" pitchFamily="34" charset="0"/>
                <a:ea typeface="Calibri" pitchFamily="34" charset="-122"/>
                <a:cs typeface="Calibri" pitchFamily="34" charset="-120"/>
                <a:hlinkClick r:id="rId6">
                  <a:extLst>
                    <a:ext uri="{A12FA001-AC4F-418D-AE19-62706E023703}">
                      <ahyp:hlinkClr xmlns:ahyp="http://schemas.microsoft.com/office/drawing/2018/hyperlinkcolor" val="tx"/>
                    </a:ext>
                  </a:extLst>
                </a:hlinkClick>
              </a:rPr>
              <a:t>Bio Barley</a:t>
            </a:r>
            <a:endParaRPr lang="en-US" sz="1300" dirty="0"/>
          </a:p>
        </p:txBody>
      </p:sp>
      <p:sp>
        <p:nvSpPr>
          <p:cNvPr id="13" name="Shape 10"/>
          <p:cNvSpPr/>
          <p:nvPr/>
        </p:nvSpPr>
        <p:spPr>
          <a:xfrm>
            <a:off x="640080" y="4206240"/>
            <a:ext cx="201168" cy="201168"/>
          </a:xfrm>
          <a:prstGeom prst="rect">
            <a:avLst/>
          </a:prstGeom>
          <a:solidFill>
            <a:srgbClr val="2C5530"/>
          </a:solidFill>
          <a:ln/>
        </p:spPr>
      </p:sp>
      <p:sp>
        <p:nvSpPr>
          <p:cNvPr id="14" name="Text 11"/>
          <p:cNvSpPr/>
          <p:nvPr/>
        </p:nvSpPr>
        <p:spPr>
          <a:xfrm>
            <a:off x="987552" y="4160520"/>
            <a:ext cx="3474720" cy="320040"/>
          </a:xfrm>
          <a:prstGeom prst="rect">
            <a:avLst/>
          </a:prstGeom>
          <a:noFill/>
          <a:ln/>
        </p:spPr>
        <p:txBody>
          <a:bodyPr wrap="square" lIns="0" tIns="0" rIns="0" bIns="0" rtlCol="0" anchor="ctr"/>
          <a:lstStyle/>
          <a:p>
            <a:pPr marL="0" indent="0">
              <a:buNone/>
            </a:pPr>
            <a:r>
              <a:rPr lang="en-US" sz="1300" u="sng" dirty="0">
                <a:solidFill>
                  <a:srgbClr val="2D3436"/>
                </a:solidFill>
                <a:latin typeface="Calibri" pitchFamily="34" charset="0"/>
                <a:ea typeface="Calibri" pitchFamily="34" charset="-122"/>
                <a:cs typeface="Calibri" pitchFamily="34" charset="-120"/>
                <a:hlinkClick r:id="rId7">
                  <a:extLst>
                    <a:ext uri="{A12FA001-AC4F-418D-AE19-62706E023703}">
                      <ahyp:hlinkClr xmlns:ahyp="http://schemas.microsoft.com/office/drawing/2018/hyperlinkcolor" val="tx"/>
                    </a:ext>
                  </a:extLst>
                </a:hlinkClick>
              </a:rPr>
              <a:t>Bio Rye</a:t>
            </a:r>
            <a:endParaRPr lang="en-US" sz="1300" dirty="0"/>
          </a:p>
        </p:txBody>
      </p:sp>
      <p:sp>
        <p:nvSpPr>
          <p:cNvPr id="15" name="Shape 12"/>
          <p:cNvSpPr/>
          <p:nvPr/>
        </p:nvSpPr>
        <p:spPr>
          <a:xfrm>
            <a:off x="4754880" y="2560320"/>
            <a:ext cx="201168" cy="201168"/>
          </a:xfrm>
          <a:prstGeom prst="rect">
            <a:avLst/>
          </a:prstGeom>
          <a:solidFill>
            <a:srgbClr val="2C5530"/>
          </a:solidFill>
          <a:ln/>
        </p:spPr>
      </p:sp>
      <p:sp>
        <p:nvSpPr>
          <p:cNvPr id="16" name="Text 13"/>
          <p:cNvSpPr/>
          <p:nvPr/>
        </p:nvSpPr>
        <p:spPr>
          <a:xfrm>
            <a:off x="5102352" y="2514600"/>
            <a:ext cx="3474720" cy="320040"/>
          </a:xfrm>
          <a:prstGeom prst="rect">
            <a:avLst/>
          </a:prstGeom>
          <a:noFill/>
          <a:ln/>
        </p:spPr>
        <p:txBody>
          <a:bodyPr wrap="square" lIns="0" tIns="0" rIns="0" bIns="0" rtlCol="0" anchor="ctr"/>
          <a:lstStyle/>
          <a:p>
            <a:pPr marL="0" indent="0">
              <a:buNone/>
            </a:pPr>
            <a:r>
              <a:rPr lang="en-US" sz="1300" u="sng" dirty="0">
                <a:solidFill>
                  <a:srgbClr val="2D3436"/>
                </a:solidFill>
                <a:latin typeface="Calibri" pitchFamily="34" charset="0"/>
                <a:ea typeface="Calibri" pitchFamily="34" charset="-122"/>
                <a:cs typeface="Calibri" pitchFamily="34" charset="-120"/>
                <a:hlinkClick r:id="rId8">
                  <a:extLst>
                    <a:ext uri="{A12FA001-AC4F-418D-AE19-62706E023703}">
                      <ahyp:hlinkClr xmlns:ahyp="http://schemas.microsoft.com/office/drawing/2018/hyperlinkcolor" val="tx"/>
                    </a:ext>
                  </a:extLst>
                </a:hlinkClick>
              </a:rPr>
              <a:t>Bio Spelt</a:t>
            </a:r>
            <a:endParaRPr lang="en-US" sz="1300" dirty="0"/>
          </a:p>
        </p:txBody>
      </p:sp>
      <p:sp>
        <p:nvSpPr>
          <p:cNvPr id="17" name="Shape 14"/>
          <p:cNvSpPr/>
          <p:nvPr/>
        </p:nvSpPr>
        <p:spPr>
          <a:xfrm>
            <a:off x="4754880" y="3108960"/>
            <a:ext cx="201168" cy="201168"/>
          </a:xfrm>
          <a:prstGeom prst="rect">
            <a:avLst/>
          </a:prstGeom>
          <a:solidFill>
            <a:srgbClr val="2C5530"/>
          </a:solidFill>
          <a:ln/>
        </p:spPr>
      </p:sp>
      <p:sp>
        <p:nvSpPr>
          <p:cNvPr id="18" name="Text 15"/>
          <p:cNvSpPr/>
          <p:nvPr/>
        </p:nvSpPr>
        <p:spPr>
          <a:xfrm>
            <a:off x="5102352" y="3063240"/>
            <a:ext cx="3474720" cy="320040"/>
          </a:xfrm>
          <a:prstGeom prst="rect">
            <a:avLst/>
          </a:prstGeom>
          <a:noFill/>
          <a:ln/>
        </p:spPr>
        <p:txBody>
          <a:bodyPr wrap="square" lIns="0" tIns="0" rIns="0" bIns="0" rtlCol="0" anchor="ctr"/>
          <a:lstStyle/>
          <a:p>
            <a:pPr marL="0" indent="0">
              <a:buNone/>
            </a:pPr>
            <a:r>
              <a:rPr lang="en-US" sz="1300" u="sng" dirty="0">
                <a:solidFill>
                  <a:srgbClr val="2D3436"/>
                </a:solidFill>
                <a:latin typeface="Calibri" pitchFamily="34" charset="0"/>
                <a:ea typeface="Calibri" pitchFamily="34" charset="-122"/>
                <a:cs typeface="Calibri" pitchFamily="34" charset="-120"/>
                <a:hlinkClick r:id="rId9">
                  <a:extLst>
                    <a:ext uri="{A12FA001-AC4F-418D-AE19-62706E023703}">
                      <ahyp:hlinkClr xmlns:ahyp="http://schemas.microsoft.com/office/drawing/2018/hyperlinkcolor" val="tx"/>
                    </a:ext>
                  </a:extLst>
                </a:hlinkClick>
              </a:rPr>
              <a:t>Bio Corn</a:t>
            </a:r>
            <a:endParaRPr lang="en-US" sz="1300" dirty="0"/>
          </a:p>
        </p:txBody>
      </p:sp>
      <p:sp>
        <p:nvSpPr>
          <p:cNvPr id="19" name="Shape 16"/>
          <p:cNvSpPr/>
          <p:nvPr/>
        </p:nvSpPr>
        <p:spPr>
          <a:xfrm>
            <a:off x="4754880" y="3657600"/>
            <a:ext cx="201168" cy="201168"/>
          </a:xfrm>
          <a:prstGeom prst="rect">
            <a:avLst/>
          </a:prstGeom>
          <a:solidFill>
            <a:srgbClr val="2C5530"/>
          </a:solidFill>
          <a:ln/>
        </p:spPr>
      </p:sp>
      <p:sp>
        <p:nvSpPr>
          <p:cNvPr id="20" name="Text 17"/>
          <p:cNvSpPr/>
          <p:nvPr/>
        </p:nvSpPr>
        <p:spPr>
          <a:xfrm>
            <a:off x="5102352" y="3611880"/>
            <a:ext cx="3474720" cy="320040"/>
          </a:xfrm>
          <a:prstGeom prst="rect">
            <a:avLst/>
          </a:prstGeom>
          <a:noFill/>
          <a:ln/>
        </p:spPr>
        <p:txBody>
          <a:bodyPr wrap="square" lIns="0" tIns="0" rIns="0" bIns="0" rtlCol="0" anchor="ctr"/>
          <a:lstStyle/>
          <a:p>
            <a:pPr marL="0" indent="0">
              <a:buNone/>
            </a:pPr>
            <a:r>
              <a:rPr lang="en-US" sz="1300" u="sng" dirty="0">
                <a:solidFill>
                  <a:srgbClr val="2D3436"/>
                </a:solidFill>
                <a:latin typeface="Calibri" pitchFamily="34" charset="0"/>
                <a:ea typeface="Calibri" pitchFamily="34" charset="-122"/>
                <a:cs typeface="Calibri" pitchFamily="34" charset="-120"/>
                <a:hlinkClick r:id="rId10">
                  <a:extLst>
                    <a:ext uri="{A12FA001-AC4F-418D-AE19-62706E023703}">
                      <ahyp:hlinkClr xmlns:ahyp="http://schemas.microsoft.com/office/drawing/2018/hyperlinkcolor" val="tx"/>
                    </a:ext>
                  </a:extLst>
                </a:hlinkClick>
              </a:rPr>
              <a:t>Bio Millet (hulled/unhulled)</a:t>
            </a:r>
            <a:endParaRPr lang="en-US" sz="1300" dirty="0"/>
          </a:p>
        </p:txBody>
      </p:sp>
      <p:sp>
        <p:nvSpPr>
          <p:cNvPr id="21" name="Shape 18"/>
          <p:cNvSpPr/>
          <p:nvPr/>
        </p:nvSpPr>
        <p:spPr>
          <a:xfrm>
            <a:off x="4754880" y="4206240"/>
            <a:ext cx="201168" cy="201168"/>
          </a:xfrm>
          <a:prstGeom prst="rect">
            <a:avLst/>
          </a:prstGeom>
          <a:solidFill>
            <a:srgbClr val="2C5530"/>
          </a:solidFill>
          <a:ln/>
        </p:spPr>
      </p:sp>
      <p:sp>
        <p:nvSpPr>
          <p:cNvPr id="22" name="Text 19"/>
          <p:cNvSpPr/>
          <p:nvPr/>
        </p:nvSpPr>
        <p:spPr>
          <a:xfrm>
            <a:off x="5102352" y="4160520"/>
            <a:ext cx="3474720" cy="320040"/>
          </a:xfrm>
          <a:prstGeom prst="rect">
            <a:avLst/>
          </a:prstGeom>
          <a:noFill/>
          <a:ln/>
        </p:spPr>
        <p:txBody>
          <a:bodyPr wrap="square" lIns="0" tIns="0" rIns="0" bIns="0" rtlCol="0" anchor="ctr"/>
          <a:lstStyle/>
          <a:p>
            <a:pPr marL="0" indent="0">
              <a:buNone/>
            </a:pPr>
            <a:r>
              <a:rPr lang="en-US" sz="1300" u="sng" dirty="0">
                <a:solidFill>
                  <a:srgbClr val="2D3436"/>
                </a:solidFill>
                <a:latin typeface="Calibri" pitchFamily="34" charset="0"/>
                <a:ea typeface="Calibri" pitchFamily="34" charset="-122"/>
                <a:cs typeface="Calibri" pitchFamily="34" charset="-120"/>
                <a:hlinkClick r:id="rId11">
                  <a:extLst>
                    <a:ext uri="{A12FA001-AC4F-418D-AE19-62706E023703}">
                      <ahyp:hlinkClr xmlns:ahyp="http://schemas.microsoft.com/office/drawing/2018/hyperlinkcolor" val="tx"/>
                    </a:ext>
                  </a:extLst>
                </a:hlinkClick>
              </a:rPr>
              <a:t>Bio Buckwheat</a:t>
            </a:r>
            <a:endParaRPr lang="en-US" sz="1300" dirty="0"/>
          </a:p>
        </p:txBody>
      </p:sp>
      <p:sp>
        <p:nvSpPr>
          <p:cNvPr id="23" name="Text 20"/>
          <p:cNvSpPr/>
          <p:nvPr/>
        </p:nvSpPr>
        <p:spPr>
          <a:xfrm>
            <a:off x="640080" y="4663440"/>
            <a:ext cx="2743200" cy="274320"/>
          </a:xfrm>
          <a:prstGeom prst="rect">
            <a:avLst/>
          </a:prstGeom>
          <a:noFill/>
          <a:ln/>
        </p:spPr>
        <p:txBody>
          <a:bodyPr wrap="square" lIns="0" tIns="0" rIns="0" bIns="0" rtlCol="0" anchor="ctr"/>
          <a:lstStyle/>
          <a:p>
            <a:pPr marL="0" indent="0">
              <a:buNone/>
            </a:pPr>
            <a:r>
              <a:rPr lang="en-US" sz="1100" u="sng" dirty="0">
                <a:solidFill>
                  <a:srgbClr val="1A73B5"/>
                </a:solidFill>
                <a:latin typeface="Calibri" pitchFamily="34" charset="0"/>
                <a:ea typeface="Calibri" pitchFamily="34" charset="-122"/>
                <a:cs typeface="Calibri" pitchFamily="34" charset="-120"/>
                <a:hlinkClick r:id="rId12">
                  <a:extLst>
                    <a:ext uri="{A12FA001-AC4F-418D-AE19-62706E023703}">
                      <ahyp:hlinkClr xmlns:ahyp="http://schemas.microsoft.com/office/drawing/2018/hyperlinkcolor" val="tx"/>
                    </a:ext>
                  </a:extLst>
                </a:hlinkClick>
              </a:rPr>
              <a:t>View on bgt.bio →</a:t>
            </a:r>
            <a:endParaRPr lang="en-US" sz="1100" dirty="0"/>
          </a:p>
        </p:txBody>
      </p:sp>
      <p:sp>
        <p:nvSpPr>
          <p:cNvPr id="24" name="Text 21"/>
          <p:cNvSpPr/>
          <p:nvPr/>
        </p:nvSpPr>
        <p:spPr>
          <a:xfrm>
            <a:off x="8412480" y="4800600"/>
            <a:ext cx="457200" cy="274320"/>
          </a:xfrm>
          <a:prstGeom prst="rect">
            <a:avLst/>
          </a:prstGeom>
          <a:noFill/>
          <a:ln/>
        </p:spPr>
        <p:txBody>
          <a:bodyPr wrap="square" lIns="0" tIns="0" rIns="0" bIns="0" rtlCol="0" anchor="ctr"/>
          <a:lstStyle/>
          <a:p>
            <a:pPr marL="0" indent="0" algn="r">
              <a:buNone/>
            </a:pPr>
            <a:r>
              <a:rPr lang="en-US" sz="900" dirty="0">
                <a:solidFill>
                  <a:srgbClr val="636E72"/>
                </a:solidFill>
                <a:latin typeface="Calibri" pitchFamily="34" charset="0"/>
                <a:ea typeface="Calibri" pitchFamily="34" charset="-122"/>
                <a:cs typeface="Calibri" pitchFamily="34" charset="-120"/>
              </a:rPr>
              <a:t>6</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5F8F2"/>
        </a:solidFill>
        <a:effectLst/>
      </p:bgPr>
    </p:bg>
    <p:spTree>
      <p:nvGrpSpPr>
        <p:cNvPr id="1" name=""/>
        <p:cNvGrpSpPr/>
        <p:nvPr/>
      </p:nvGrpSpPr>
      <p:grpSpPr>
        <a:xfrm>
          <a:off x="0" y="0"/>
          <a:ext cx="0" cy="0"/>
          <a:chOff x="0" y="0"/>
          <a:chExt cx="0" cy="0"/>
        </a:xfrm>
      </p:grpSpPr>
      <p:pic>
        <p:nvPicPr>
          <p:cNvPr id="2" name="Image 0" descr="/home/claude/images/oils_banner.jpg"/>
          <p:cNvPicPr>
            <a:picLocks noChangeAspect="1"/>
          </p:cNvPicPr>
          <p:nvPr/>
        </p:nvPicPr>
        <p:blipFill>
          <a:blip r:embed="rId3"/>
          <a:stretch>
            <a:fillRect/>
          </a:stretch>
        </p:blipFill>
        <p:spPr>
          <a:xfrm>
            <a:off x="0" y="0"/>
            <a:ext cx="9144000" cy="2194560"/>
          </a:xfrm>
          <a:prstGeom prst="rect">
            <a:avLst/>
          </a:prstGeom>
        </p:spPr>
      </p:pic>
      <p:sp>
        <p:nvSpPr>
          <p:cNvPr id="3" name="Shape 0"/>
          <p:cNvSpPr/>
          <p:nvPr/>
        </p:nvSpPr>
        <p:spPr>
          <a:xfrm>
            <a:off x="0" y="0"/>
            <a:ext cx="9144000" cy="2194560"/>
          </a:xfrm>
          <a:prstGeom prst="rect">
            <a:avLst/>
          </a:prstGeom>
          <a:solidFill>
            <a:srgbClr val="1B3A1F">
              <a:alpha val="50000"/>
            </a:srgbClr>
          </a:solidFill>
          <a:ln/>
        </p:spPr>
      </p:sp>
      <p:sp>
        <p:nvSpPr>
          <p:cNvPr id="4" name="Shape 1"/>
          <p:cNvSpPr/>
          <p:nvPr/>
        </p:nvSpPr>
        <p:spPr>
          <a:xfrm>
            <a:off x="0" y="2194560"/>
            <a:ext cx="9144000" cy="45720"/>
          </a:xfrm>
          <a:prstGeom prst="rect">
            <a:avLst/>
          </a:prstGeom>
          <a:solidFill>
            <a:srgbClr val="C4952A"/>
          </a:solidFill>
          <a:ln/>
        </p:spPr>
      </p:sp>
      <p:sp>
        <p:nvSpPr>
          <p:cNvPr id="5" name="Text 2"/>
          <p:cNvSpPr/>
          <p:nvPr/>
        </p:nvSpPr>
        <p:spPr>
          <a:xfrm>
            <a:off x="640080" y="457200"/>
            <a:ext cx="7863840" cy="594360"/>
          </a:xfrm>
          <a:prstGeom prst="rect">
            <a:avLst/>
          </a:prstGeom>
          <a:noFill/>
          <a:ln/>
        </p:spPr>
        <p:txBody>
          <a:bodyPr wrap="square" lIns="0" tIns="0" rIns="0" bIns="0" rtlCol="0" anchor="ctr"/>
          <a:lstStyle/>
          <a:p>
            <a:pPr marL="0" indent="0">
              <a:buNone/>
            </a:pPr>
            <a:r>
              <a:rPr lang="en-US" sz="3400" b="1" dirty="0">
                <a:solidFill>
                  <a:srgbClr val="FFFFFF"/>
                </a:solidFill>
                <a:latin typeface="Georgia" pitchFamily="34" charset="0"/>
                <a:ea typeface="Georgia" pitchFamily="34" charset="-122"/>
                <a:cs typeface="Georgia" pitchFamily="34" charset="-120"/>
              </a:rPr>
              <a:t>Bio Oils</a:t>
            </a:r>
            <a:endParaRPr lang="en-US" sz="3400" dirty="0"/>
          </a:p>
        </p:txBody>
      </p:sp>
      <p:sp>
        <p:nvSpPr>
          <p:cNvPr id="6" name="Text 3"/>
          <p:cNvSpPr/>
          <p:nvPr/>
        </p:nvSpPr>
        <p:spPr>
          <a:xfrm>
            <a:off x="640080" y="1143000"/>
            <a:ext cx="6400800" cy="548640"/>
          </a:xfrm>
          <a:prstGeom prst="rect">
            <a:avLst/>
          </a:prstGeom>
          <a:noFill/>
          <a:ln/>
        </p:spPr>
        <p:txBody>
          <a:bodyPr wrap="square" lIns="0" tIns="0" rIns="0" bIns="0" rtlCol="0" anchor="ctr"/>
          <a:lstStyle/>
          <a:p>
            <a:pPr marL="0" indent="0">
              <a:lnSpc>
                <a:spcPct val="130000"/>
              </a:lnSpc>
              <a:buNone/>
            </a:pPr>
            <a:r>
              <a:rPr lang="en-US" sz="1300" dirty="0">
                <a:solidFill>
                  <a:srgbClr val="D4E7D0"/>
                </a:solidFill>
                <a:latin typeface="Calibri" pitchFamily="34" charset="0"/>
                <a:ea typeface="Calibri" pitchFamily="34" charset="-122"/>
                <a:cs typeface="Calibri" pitchFamily="34" charset="-120"/>
              </a:rPr>
              <a:t>Organic vegetable oils in crude and refined qualities for industrial and food-grade applications.</a:t>
            </a:r>
            <a:endParaRPr lang="en-US" sz="1300" dirty="0"/>
          </a:p>
        </p:txBody>
      </p:sp>
      <p:sp>
        <p:nvSpPr>
          <p:cNvPr id="7" name="Shape 4"/>
          <p:cNvSpPr/>
          <p:nvPr/>
        </p:nvSpPr>
        <p:spPr>
          <a:xfrm>
            <a:off x="640080" y="2651760"/>
            <a:ext cx="201168" cy="201168"/>
          </a:xfrm>
          <a:prstGeom prst="rect">
            <a:avLst/>
          </a:prstGeom>
          <a:solidFill>
            <a:srgbClr val="C4952A"/>
          </a:solidFill>
          <a:ln/>
        </p:spPr>
      </p:sp>
      <p:sp>
        <p:nvSpPr>
          <p:cNvPr id="8" name="Text 5"/>
          <p:cNvSpPr/>
          <p:nvPr/>
        </p:nvSpPr>
        <p:spPr>
          <a:xfrm>
            <a:off x="1097280" y="2606040"/>
            <a:ext cx="4572000" cy="320040"/>
          </a:xfrm>
          <a:prstGeom prst="rect">
            <a:avLst/>
          </a:prstGeom>
          <a:noFill/>
          <a:ln/>
        </p:spPr>
        <p:txBody>
          <a:bodyPr wrap="square" lIns="0" tIns="0" rIns="0" bIns="0" rtlCol="0" anchor="ctr"/>
          <a:lstStyle/>
          <a:p>
            <a:pPr marL="0" indent="0">
              <a:buNone/>
            </a:pPr>
            <a:r>
              <a:rPr lang="en-US" sz="1400" u="sng" dirty="0">
                <a:solidFill>
                  <a:srgbClr val="2D3436"/>
                </a:solidFill>
                <a:latin typeface="Calibri" pitchFamily="34" charset="0"/>
                <a:ea typeface="Calibri" pitchFamily="34" charset="-122"/>
                <a:cs typeface="Calibri" pitchFamily="34" charset="-120"/>
                <a:hlinkClick r:id="rId4">
                  <a:extLst>
                    <a:ext uri="{A12FA001-AC4F-418D-AE19-62706E023703}">
                      <ahyp:hlinkClr xmlns:ahyp="http://schemas.microsoft.com/office/drawing/2018/hyperlinkcolor" val="tx"/>
                    </a:ext>
                  </a:extLst>
                </a:hlinkClick>
              </a:rPr>
              <a:t>Bio Sunflower Oil crude/refined</a:t>
            </a:r>
            <a:endParaRPr lang="en-US" sz="1400" dirty="0"/>
          </a:p>
        </p:txBody>
      </p:sp>
      <p:sp>
        <p:nvSpPr>
          <p:cNvPr id="9" name="Shape 6"/>
          <p:cNvSpPr/>
          <p:nvPr/>
        </p:nvSpPr>
        <p:spPr>
          <a:xfrm>
            <a:off x="640080" y="3246120"/>
            <a:ext cx="201168" cy="201168"/>
          </a:xfrm>
          <a:prstGeom prst="rect">
            <a:avLst/>
          </a:prstGeom>
          <a:solidFill>
            <a:srgbClr val="C4952A"/>
          </a:solidFill>
          <a:ln/>
        </p:spPr>
      </p:sp>
      <p:sp>
        <p:nvSpPr>
          <p:cNvPr id="10" name="Text 7"/>
          <p:cNvSpPr/>
          <p:nvPr/>
        </p:nvSpPr>
        <p:spPr>
          <a:xfrm>
            <a:off x="1097280" y="3200400"/>
            <a:ext cx="4572000" cy="320040"/>
          </a:xfrm>
          <a:prstGeom prst="rect">
            <a:avLst/>
          </a:prstGeom>
          <a:noFill/>
          <a:ln/>
        </p:spPr>
        <p:txBody>
          <a:bodyPr wrap="square" lIns="0" tIns="0" rIns="0" bIns="0" rtlCol="0" anchor="ctr"/>
          <a:lstStyle/>
          <a:p>
            <a:pPr marL="0" indent="0">
              <a:buNone/>
            </a:pPr>
            <a:r>
              <a:rPr lang="en-US" sz="1400" u="sng" dirty="0">
                <a:solidFill>
                  <a:srgbClr val="2D3436"/>
                </a:solidFill>
                <a:latin typeface="Calibri" pitchFamily="34" charset="0"/>
                <a:ea typeface="Calibri" pitchFamily="34" charset="-122"/>
                <a:cs typeface="Calibri" pitchFamily="34" charset="-120"/>
                <a:hlinkClick r:id="rId5">
                  <a:extLst>
                    <a:ext uri="{A12FA001-AC4F-418D-AE19-62706E023703}">
                      <ahyp:hlinkClr xmlns:ahyp="http://schemas.microsoft.com/office/drawing/2018/hyperlinkcolor" val="tx"/>
                    </a:ext>
                  </a:extLst>
                </a:hlinkClick>
              </a:rPr>
              <a:t>Bio Rapeseed Oil crude/refined</a:t>
            </a:r>
            <a:endParaRPr lang="en-US" sz="1400" dirty="0"/>
          </a:p>
        </p:txBody>
      </p:sp>
      <p:sp>
        <p:nvSpPr>
          <p:cNvPr id="11" name="Shape 8"/>
          <p:cNvSpPr/>
          <p:nvPr/>
        </p:nvSpPr>
        <p:spPr>
          <a:xfrm>
            <a:off x="640080" y="3840480"/>
            <a:ext cx="201168" cy="201168"/>
          </a:xfrm>
          <a:prstGeom prst="rect">
            <a:avLst/>
          </a:prstGeom>
          <a:solidFill>
            <a:srgbClr val="C4952A"/>
          </a:solidFill>
          <a:ln/>
        </p:spPr>
      </p:sp>
      <p:sp>
        <p:nvSpPr>
          <p:cNvPr id="12" name="Text 9"/>
          <p:cNvSpPr/>
          <p:nvPr/>
        </p:nvSpPr>
        <p:spPr>
          <a:xfrm>
            <a:off x="1097280" y="3794760"/>
            <a:ext cx="4572000" cy="320040"/>
          </a:xfrm>
          <a:prstGeom prst="rect">
            <a:avLst/>
          </a:prstGeom>
          <a:noFill/>
          <a:ln/>
        </p:spPr>
        <p:txBody>
          <a:bodyPr wrap="square" lIns="0" tIns="0" rIns="0" bIns="0" rtlCol="0" anchor="ctr"/>
          <a:lstStyle/>
          <a:p>
            <a:pPr marL="0" indent="0">
              <a:buNone/>
            </a:pPr>
            <a:r>
              <a:rPr lang="en-US" sz="1400" u="sng" dirty="0">
                <a:solidFill>
                  <a:srgbClr val="2D3436"/>
                </a:solidFill>
                <a:latin typeface="Calibri" pitchFamily="34" charset="0"/>
                <a:ea typeface="Calibri" pitchFamily="34" charset="-122"/>
                <a:cs typeface="Calibri" pitchFamily="34" charset="-120"/>
                <a:hlinkClick r:id="rId6">
                  <a:extLst>
                    <a:ext uri="{A12FA001-AC4F-418D-AE19-62706E023703}">
                      <ahyp:hlinkClr xmlns:ahyp="http://schemas.microsoft.com/office/drawing/2018/hyperlinkcolor" val="tx"/>
                    </a:ext>
                  </a:extLst>
                </a:hlinkClick>
              </a:rPr>
              <a:t>Bio Soybean Oil crude/refined</a:t>
            </a:r>
            <a:endParaRPr lang="en-US" sz="1400" dirty="0"/>
          </a:p>
        </p:txBody>
      </p:sp>
      <p:sp>
        <p:nvSpPr>
          <p:cNvPr id="13" name="Shape 10"/>
          <p:cNvSpPr/>
          <p:nvPr/>
        </p:nvSpPr>
        <p:spPr>
          <a:xfrm>
            <a:off x="640080" y="4434840"/>
            <a:ext cx="201168" cy="201168"/>
          </a:xfrm>
          <a:prstGeom prst="rect">
            <a:avLst/>
          </a:prstGeom>
          <a:solidFill>
            <a:srgbClr val="C4952A"/>
          </a:solidFill>
          <a:ln/>
        </p:spPr>
      </p:sp>
      <p:sp>
        <p:nvSpPr>
          <p:cNvPr id="14" name="Text 11"/>
          <p:cNvSpPr/>
          <p:nvPr/>
        </p:nvSpPr>
        <p:spPr>
          <a:xfrm>
            <a:off x="1097280" y="4389120"/>
            <a:ext cx="4572000" cy="320040"/>
          </a:xfrm>
          <a:prstGeom prst="rect">
            <a:avLst/>
          </a:prstGeom>
          <a:noFill/>
          <a:ln/>
        </p:spPr>
        <p:txBody>
          <a:bodyPr wrap="square" lIns="0" tIns="0" rIns="0" bIns="0" rtlCol="0" anchor="ctr"/>
          <a:lstStyle/>
          <a:p>
            <a:pPr marL="0" indent="0">
              <a:buNone/>
            </a:pPr>
            <a:r>
              <a:rPr lang="en-US" sz="1400" u="sng" dirty="0">
                <a:solidFill>
                  <a:srgbClr val="2D3436"/>
                </a:solidFill>
                <a:latin typeface="Calibri" pitchFamily="34" charset="0"/>
                <a:ea typeface="Calibri" pitchFamily="34" charset="-122"/>
                <a:cs typeface="Calibri" pitchFamily="34" charset="-120"/>
                <a:hlinkClick r:id="rId7">
                  <a:extLst>
                    <a:ext uri="{A12FA001-AC4F-418D-AE19-62706E023703}">
                      <ahyp:hlinkClr xmlns:ahyp="http://schemas.microsoft.com/office/drawing/2018/hyperlinkcolor" val="tx"/>
                    </a:ext>
                  </a:extLst>
                </a:hlinkClick>
              </a:rPr>
              <a:t>Bio Linseed Oil crude/refined</a:t>
            </a:r>
            <a:endParaRPr lang="en-US" sz="1400" dirty="0"/>
          </a:p>
        </p:txBody>
      </p:sp>
      <p:sp>
        <p:nvSpPr>
          <p:cNvPr id="15" name="Shape 12"/>
          <p:cNvSpPr/>
          <p:nvPr/>
        </p:nvSpPr>
        <p:spPr>
          <a:xfrm>
            <a:off x="5303520" y="2514600"/>
            <a:ext cx="3383280" cy="2103120"/>
          </a:xfrm>
          <a:prstGeom prst="rect">
            <a:avLst/>
          </a:prstGeom>
          <a:solidFill>
            <a:srgbClr val="FFFFFF"/>
          </a:solidFill>
          <a:ln/>
          <a:effectLst>
            <a:outerShdw blurRad="63500" dist="25400" dir="8100000" algn="bl" rotWithShape="0">
              <a:srgbClr val="000000">
                <a:alpha val="7000"/>
              </a:srgbClr>
            </a:outerShdw>
          </a:effectLst>
        </p:spPr>
      </p:sp>
      <p:sp>
        <p:nvSpPr>
          <p:cNvPr id="16" name="Shape 13"/>
          <p:cNvSpPr/>
          <p:nvPr/>
        </p:nvSpPr>
        <p:spPr>
          <a:xfrm>
            <a:off x="5303520" y="2514600"/>
            <a:ext cx="54864" cy="2103120"/>
          </a:xfrm>
          <a:prstGeom prst="rect">
            <a:avLst/>
          </a:prstGeom>
          <a:solidFill>
            <a:srgbClr val="C4952A"/>
          </a:solidFill>
          <a:ln/>
        </p:spPr>
      </p:sp>
      <p:sp>
        <p:nvSpPr>
          <p:cNvPr id="17" name="Text 14"/>
          <p:cNvSpPr/>
          <p:nvPr/>
        </p:nvSpPr>
        <p:spPr>
          <a:xfrm>
            <a:off x="5532120" y="2606040"/>
            <a:ext cx="3017520" cy="320040"/>
          </a:xfrm>
          <a:prstGeom prst="rect">
            <a:avLst/>
          </a:prstGeom>
          <a:noFill/>
          <a:ln/>
        </p:spPr>
        <p:txBody>
          <a:bodyPr wrap="square" lIns="0" tIns="0" rIns="0" bIns="0" rtlCol="0" anchor="ctr"/>
          <a:lstStyle/>
          <a:p>
            <a:pPr marL="0" indent="0">
              <a:buNone/>
            </a:pPr>
            <a:r>
              <a:rPr lang="en-US" sz="1400" b="1" dirty="0">
                <a:solidFill>
                  <a:srgbClr val="1B3A1F"/>
                </a:solidFill>
                <a:latin typeface="Georgia" pitchFamily="34" charset="0"/>
                <a:ea typeface="Georgia" pitchFamily="34" charset="-122"/>
                <a:cs typeface="Georgia" pitchFamily="34" charset="-120"/>
              </a:rPr>
              <a:t>Key Facts</a:t>
            </a:r>
            <a:endParaRPr lang="en-US" sz="1400" dirty="0"/>
          </a:p>
        </p:txBody>
      </p:sp>
      <p:sp>
        <p:nvSpPr>
          <p:cNvPr id="18" name="Text 15"/>
          <p:cNvSpPr/>
          <p:nvPr/>
        </p:nvSpPr>
        <p:spPr>
          <a:xfrm>
            <a:off x="5532120" y="3017520"/>
            <a:ext cx="3017520" cy="1371600"/>
          </a:xfrm>
          <a:prstGeom prst="rect">
            <a:avLst/>
          </a:prstGeom>
          <a:noFill/>
          <a:ln/>
        </p:spPr>
        <p:txBody>
          <a:bodyPr wrap="square" lIns="0" tIns="0" rIns="0" bIns="0" rtlCol="0" anchor="ctr"/>
          <a:lstStyle/>
          <a:p>
            <a:pPr marL="342900" indent="-342900">
              <a:lnSpc>
                <a:spcPct val="130000"/>
              </a:lnSpc>
              <a:buSzPct val="100000"/>
              <a:buChar char="•"/>
            </a:pPr>
            <a:r>
              <a:rPr lang="en-US" sz="1050" dirty="0">
                <a:solidFill>
                  <a:srgbClr val="636E72"/>
                </a:solidFill>
                <a:latin typeface="Calibri" pitchFamily="34" charset="0"/>
                <a:ea typeface="Calibri" pitchFamily="34" charset="-122"/>
                <a:cs typeface="Calibri" pitchFamily="34" charset="-120"/>
              </a:rPr>
              <a:t>Documented origin &amp; traceability</a:t>
            </a:r>
            <a:endParaRPr lang="en-US" sz="1050" dirty="0"/>
          </a:p>
          <a:p>
            <a:pPr marL="342900" indent="-342900">
              <a:lnSpc>
                <a:spcPct val="130000"/>
              </a:lnSpc>
              <a:buSzPct val="100000"/>
              <a:buChar char="•"/>
            </a:pPr>
            <a:r>
              <a:rPr lang="en-US" sz="1050" dirty="0">
                <a:solidFill>
                  <a:srgbClr val="636E72"/>
                </a:solidFill>
                <a:latin typeface="Calibri" pitchFamily="34" charset="0"/>
                <a:ea typeface="Calibri" pitchFamily="34" charset="-122"/>
                <a:cs typeface="Calibri" pitchFamily="34" charset="-120"/>
              </a:rPr>
              <a:t>Flexible delivery: tank, IBC, drums</a:t>
            </a:r>
            <a:endParaRPr lang="en-US" sz="1050" dirty="0"/>
          </a:p>
          <a:p>
            <a:pPr marL="342900" indent="-342900">
              <a:lnSpc>
                <a:spcPct val="130000"/>
              </a:lnSpc>
              <a:buSzPct val="100000"/>
              <a:buChar char="•"/>
            </a:pPr>
            <a:r>
              <a:rPr lang="en-US" sz="1050" dirty="0">
                <a:solidFill>
                  <a:srgbClr val="636E72"/>
                </a:solidFill>
                <a:latin typeface="Calibri" pitchFamily="34" charset="0"/>
                <a:ea typeface="Calibri" pitchFamily="34" charset="-122"/>
                <a:cs typeface="Calibri" pitchFamily="34" charset="-120"/>
              </a:rPr>
              <a:t>Bio Suisse, EU Organic, GMP+</a:t>
            </a:r>
            <a:endParaRPr lang="en-US" sz="1050" dirty="0"/>
          </a:p>
          <a:p>
            <a:pPr marL="342900" indent="-342900">
              <a:lnSpc>
                <a:spcPct val="130000"/>
              </a:lnSpc>
              <a:buSzPct val="100000"/>
              <a:buChar char="•"/>
            </a:pPr>
            <a:r>
              <a:rPr lang="en-US" sz="1050" dirty="0">
                <a:solidFill>
                  <a:srgbClr val="636E72"/>
                </a:solidFill>
                <a:latin typeface="Calibri" pitchFamily="34" charset="0"/>
                <a:ea typeface="Calibri" pitchFamily="34" charset="-122"/>
                <a:cs typeface="Calibri" pitchFamily="34" charset="-120"/>
              </a:rPr>
              <a:t>Direct B2B contact in Switzerland</a:t>
            </a:r>
            <a:endParaRPr lang="en-US" sz="1050" dirty="0"/>
          </a:p>
        </p:txBody>
      </p:sp>
      <p:sp>
        <p:nvSpPr>
          <p:cNvPr id="19" name="Text 16"/>
          <p:cNvSpPr/>
          <p:nvPr/>
        </p:nvSpPr>
        <p:spPr>
          <a:xfrm>
            <a:off x="640080" y="4663440"/>
            <a:ext cx="2743200" cy="274320"/>
          </a:xfrm>
          <a:prstGeom prst="rect">
            <a:avLst/>
          </a:prstGeom>
          <a:noFill/>
          <a:ln/>
        </p:spPr>
        <p:txBody>
          <a:bodyPr wrap="square" lIns="0" tIns="0" rIns="0" bIns="0" rtlCol="0" anchor="ctr"/>
          <a:lstStyle/>
          <a:p>
            <a:pPr marL="0" indent="0">
              <a:buNone/>
            </a:pPr>
            <a:r>
              <a:rPr lang="en-US" sz="1100" u="sng" dirty="0">
                <a:solidFill>
                  <a:srgbClr val="1A73B5"/>
                </a:solidFill>
                <a:latin typeface="Calibri" pitchFamily="34" charset="0"/>
                <a:ea typeface="Calibri" pitchFamily="34" charset="-122"/>
                <a:cs typeface="Calibri" pitchFamily="34" charset="-120"/>
                <a:hlinkClick r:id="rId8">
                  <a:extLst>
                    <a:ext uri="{A12FA001-AC4F-418D-AE19-62706E023703}">
                      <ahyp:hlinkClr xmlns:ahyp="http://schemas.microsoft.com/office/drawing/2018/hyperlinkcolor" val="tx"/>
                    </a:ext>
                  </a:extLst>
                </a:hlinkClick>
              </a:rPr>
              <a:t>View on bgt.bio →</a:t>
            </a:r>
            <a:endParaRPr lang="en-US" sz="1100" dirty="0"/>
          </a:p>
        </p:txBody>
      </p:sp>
      <p:sp>
        <p:nvSpPr>
          <p:cNvPr id="20" name="Text 17"/>
          <p:cNvSpPr/>
          <p:nvPr/>
        </p:nvSpPr>
        <p:spPr>
          <a:xfrm>
            <a:off x="8412480" y="4800600"/>
            <a:ext cx="457200" cy="274320"/>
          </a:xfrm>
          <a:prstGeom prst="rect">
            <a:avLst/>
          </a:prstGeom>
          <a:noFill/>
          <a:ln/>
        </p:spPr>
        <p:txBody>
          <a:bodyPr wrap="square" lIns="0" tIns="0" rIns="0" bIns="0" rtlCol="0" anchor="ctr"/>
          <a:lstStyle/>
          <a:p>
            <a:pPr marL="0" indent="0" algn="r">
              <a:buNone/>
            </a:pPr>
            <a:r>
              <a:rPr lang="en-US" sz="900" dirty="0">
                <a:solidFill>
                  <a:srgbClr val="636E72"/>
                </a:solidFill>
                <a:latin typeface="Calibri" pitchFamily="34" charset="0"/>
                <a:ea typeface="Calibri" pitchFamily="34" charset="-122"/>
                <a:cs typeface="Calibri" pitchFamily="34" charset="-120"/>
              </a:rPr>
              <a:t>7</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5F8F2"/>
        </a:solidFill>
        <a:effectLst/>
      </p:bgPr>
    </p:bg>
    <p:spTree>
      <p:nvGrpSpPr>
        <p:cNvPr id="1" name=""/>
        <p:cNvGrpSpPr/>
        <p:nvPr/>
      </p:nvGrpSpPr>
      <p:grpSpPr>
        <a:xfrm>
          <a:off x="0" y="0"/>
          <a:ext cx="0" cy="0"/>
          <a:chOff x="0" y="0"/>
          <a:chExt cx="0" cy="0"/>
        </a:xfrm>
      </p:grpSpPr>
      <p:pic>
        <p:nvPicPr>
          <p:cNvPr id="2" name="Image 0" descr="/home/claude/images/presscake.jpg"/>
          <p:cNvPicPr>
            <a:picLocks noChangeAspect="1"/>
          </p:cNvPicPr>
          <p:nvPr/>
        </p:nvPicPr>
        <p:blipFill>
          <a:blip r:embed="rId3"/>
          <a:srcRect/>
          <a:stretch/>
        </p:blipFill>
        <p:spPr>
          <a:xfrm>
            <a:off x="0" y="0"/>
            <a:ext cx="9144000" cy="2194560"/>
          </a:xfrm>
          <a:prstGeom prst="rect">
            <a:avLst/>
          </a:prstGeom>
        </p:spPr>
      </p:pic>
      <p:sp>
        <p:nvSpPr>
          <p:cNvPr id="3" name="Shape 0"/>
          <p:cNvSpPr/>
          <p:nvPr/>
        </p:nvSpPr>
        <p:spPr>
          <a:xfrm>
            <a:off x="0" y="0"/>
            <a:ext cx="9144000" cy="2194560"/>
          </a:xfrm>
          <a:prstGeom prst="rect">
            <a:avLst/>
          </a:prstGeom>
          <a:solidFill>
            <a:srgbClr val="1B3A1F">
              <a:alpha val="65000"/>
            </a:srgbClr>
          </a:solidFill>
          <a:ln/>
        </p:spPr>
      </p:sp>
      <p:sp>
        <p:nvSpPr>
          <p:cNvPr id="4" name="Shape 1"/>
          <p:cNvSpPr/>
          <p:nvPr/>
        </p:nvSpPr>
        <p:spPr>
          <a:xfrm>
            <a:off x="0" y="2194560"/>
            <a:ext cx="9144000" cy="45720"/>
          </a:xfrm>
          <a:prstGeom prst="rect">
            <a:avLst/>
          </a:prstGeom>
          <a:solidFill>
            <a:srgbClr val="2C5530"/>
          </a:solidFill>
          <a:ln/>
        </p:spPr>
      </p:sp>
      <p:sp>
        <p:nvSpPr>
          <p:cNvPr id="5" name="Text 2"/>
          <p:cNvSpPr/>
          <p:nvPr/>
        </p:nvSpPr>
        <p:spPr>
          <a:xfrm>
            <a:off x="640080" y="457200"/>
            <a:ext cx="7863840" cy="594360"/>
          </a:xfrm>
          <a:prstGeom prst="rect">
            <a:avLst/>
          </a:prstGeom>
          <a:noFill/>
          <a:ln/>
        </p:spPr>
        <p:txBody>
          <a:bodyPr wrap="square" lIns="0" tIns="0" rIns="0" bIns="0" rtlCol="0" anchor="ctr"/>
          <a:lstStyle/>
          <a:p>
            <a:pPr marL="0" indent="0">
              <a:buNone/>
            </a:pPr>
            <a:r>
              <a:rPr lang="en-US" sz="3400" b="1" dirty="0">
                <a:solidFill>
                  <a:srgbClr val="FFFFFF"/>
                </a:solidFill>
                <a:latin typeface="Georgia" pitchFamily="34" charset="0"/>
                <a:ea typeface="Georgia" pitchFamily="34" charset="-122"/>
                <a:cs typeface="Georgia" pitchFamily="34" charset="-120"/>
              </a:rPr>
              <a:t>Bio Press Cakes</a:t>
            </a:r>
            <a:endParaRPr lang="en-US" sz="3400" dirty="0"/>
          </a:p>
        </p:txBody>
      </p:sp>
      <p:sp>
        <p:nvSpPr>
          <p:cNvPr id="6" name="Text 3"/>
          <p:cNvSpPr/>
          <p:nvPr/>
        </p:nvSpPr>
        <p:spPr>
          <a:xfrm>
            <a:off x="640080" y="1143000"/>
            <a:ext cx="6400800" cy="548640"/>
          </a:xfrm>
          <a:prstGeom prst="rect">
            <a:avLst/>
          </a:prstGeom>
          <a:noFill/>
          <a:ln/>
        </p:spPr>
        <p:txBody>
          <a:bodyPr wrap="square" lIns="0" tIns="0" rIns="0" bIns="0" rtlCol="0" anchor="ctr"/>
          <a:lstStyle/>
          <a:p>
            <a:pPr marL="0" indent="0">
              <a:lnSpc>
                <a:spcPct val="130000"/>
              </a:lnSpc>
              <a:buNone/>
            </a:pPr>
            <a:r>
              <a:rPr lang="en-US" sz="1300" dirty="0">
                <a:solidFill>
                  <a:srgbClr val="D4E7D0"/>
                </a:solidFill>
                <a:latin typeface="Calibri" pitchFamily="34" charset="0"/>
                <a:ea typeface="Calibri" pitchFamily="34" charset="-122"/>
                <a:cs typeface="Calibri" pitchFamily="34" charset="-120"/>
              </a:rPr>
              <a:t>High-quality organic press cakes from controlled processing — ideal for sustainable animal feed.</a:t>
            </a:r>
            <a:endParaRPr lang="en-US" sz="1300" dirty="0"/>
          </a:p>
        </p:txBody>
      </p:sp>
      <p:sp>
        <p:nvSpPr>
          <p:cNvPr id="7" name="Shape 4"/>
          <p:cNvSpPr/>
          <p:nvPr/>
        </p:nvSpPr>
        <p:spPr>
          <a:xfrm>
            <a:off x="640080" y="2651760"/>
            <a:ext cx="201168" cy="201168"/>
          </a:xfrm>
          <a:prstGeom prst="rect">
            <a:avLst/>
          </a:prstGeom>
          <a:solidFill>
            <a:srgbClr val="2C5530"/>
          </a:solidFill>
          <a:ln/>
        </p:spPr>
      </p:sp>
      <p:sp>
        <p:nvSpPr>
          <p:cNvPr id="8" name="Text 5"/>
          <p:cNvSpPr/>
          <p:nvPr/>
        </p:nvSpPr>
        <p:spPr>
          <a:xfrm>
            <a:off x="1097280" y="2606040"/>
            <a:ext cx="4572000" cy="320040"/>
          </a:xfrm>
          <a:prstGeom prst="rect">
            <a:avLst/>
          </a:prstGeom>
          <a:noFill/>
          <a:ln/>
        </p:spPr>
        <p:txBody>
          <a:bodyPr wrap="square" lIns="0" tIns="0" rIns="0" bIns="0" rtlCol="0" anchor="ctr"/>
          <a:lstStyle/>
          <a:p>
            <a:pPr marL="0" indent="0">
              <a:buNone/>
            </a:pPr>
            <a:r>
              <a:rPr lang="en-US" sz="1400" u="sng" dirty="0">
                <a:solidFill>
                  <a:srgbClr val="2D3436"/>
                </a:solidFill>
                <a:latin typeface="Calibri" pitchFamily="34" charset="0"/>
                <a:ea typeface="Calibri" pitchFamily="34" charset="-122"/>
                <a:cs typeface="Calibri" pitchFamily="34" charset="-120"/>
                <a:hlinkClick r:id="rId4">
                  <a:extLst>
                    <a:ext uri="{A12FA001-AC4F-418D-AE19-62706E023703}">
                      <ahyp:hlinkClr xmlns:ahyp="http://schemas.microsoft.com/office/drawing/2018/hyperlinkcolor" val="tx"/>
                    </a:ext>
                  </a:extLst>
                </a:hlinkClick>
              </a:rPr>
              <a:t>Bio Sunflower Cake LP/HP</a:t>
            </a:r>
            <a:endParaRPr lang="en-US" sz="1400" dirty="0"/>
          </a:p>
        </p:txBody>
      </p:sp>
      <p:sp>
        <p:nvSpPr>
          <p:cNvPr id="9" name="Shape 6"/>
          <p:cNvSpPr/>
          <p:nvPr/>
        </p:nvSpPr>
        <p:spPr>
          <a:xfrm>
            <a:off x="640080" y="3246120"/>
            <a:ext cx="201168" cy="201168"/>
          </a:xfrm>
          <a:prstGeom prst="rect">
            <a:avLst/>
          </a:prstGeom>
          <a:solidFill>
            <a:srgbClr val="2C5530"/>
          </a:solidFill>
          <a:ln/>
        </p:spPr>
      </p:sp>
      <p:sp>
        <p:nvSpPr>
          <p:cNvPr id="10" name="Text 7"/>
          <p:cNvSpPr/>
          <p:nvPr/>
        </p:nvSpPr>
        <p:spPr>
          <a:xfrm>
            <a:off x="1097280" y="3200400"/>
            <a:ext cx="4572000" cy="320040"/>
          </a:xfrm>
          <a:prstGeom prst="rect">
            <a:avLst/>
          </a:prstGeom>
          <a:noFill/>
          <a:ln/>
        </p:spPr>
        <p:txBody>
          <a:bodyPr wrap="square" lIns="0" tIns="0" rIns="0" bIns="0" rtlCol="0" anchor="ctr"/>
          <a:lstStyle/>
          <a:p>
            <a:pPr marL="0" indent="0">
              <a:buNone/>
            </a:pPr>
            <a:r>
              <a:rPr lang="en-US" sz="1400" u="sng" dirty="0">
                <a:solidFill>
                  <a:srgbClr val="2D3436"/>
                </a:solidFill>
                <a:latin typeface="Calibri" pitchFamily="34" charset="0"/>
                <a:ea typeface="Calibri" pitchFamily="34" charset="-122"/>
                <a:cs typeface="Calibri" pitchFamily="34" charset="-120"/>
                <a:hlinkClick r:id="rId5">
                  <a:extLst>
                    <a:ext uri="{A12FA001-AC4F-418D-AE19-62706E023703}">
                      <ahyp:hlinkClr xmlns:ahyp="http://schemas.microsoft.com/office/drawing/2018/hyperlinkcolor" val="tx"/>
                    </a:ext>
                  </a:extLst>
                </a:hlinkClick>
              </a:rPr>
              <a:t>Bio Soybean Cake</a:t>
            </a:r>
            <a:endParaRPr lang="en-US" sz="1400" dirty="0"/>
          </a:p>
        </p:txBody>
      </p:sp>
      <p:sp>
        <p:nvSpPr>
          <p:cNvPr id="11" name="Shape 8"/>
          <p:cNvSpPr/>
          <p:nvPr/>
        </p:nvSpPr>
        <p:spPr>
          <a:xfrm>
            <a:off x="640080" y="3840480"/>
            <a:ext cx="201168" cy="201168"/>
          </a:xfrm>
          <a:prstGeom prst="rect">
            <a:avLst/>
          </a:prstGeom>
          <a:solidFill>
            <a:srgbClr val="2C5530"/>
          </a:solidFill>
          <a:ln/>
        </p:spPr>
      </p:sp>
      <p:sp>
        <p:nvSpPr>
          <p:cNvPr id="12" name="Text 9"/>
          <p:cNvSpPr/>
          <p:nvPr/>
        </p:nvSpPr>
        <p:spPr>
          <a:xfrm>
            <a:off x="1097280" y="3794760"/>
            <a:ext cx="4572000" cy="320040"/>
          </a:xfrm>
          <a:prstGeom prst="rect">
            <a:avLst/>
          </a:prstGeom>
          <a:noFill/>
          <a:ln/>
        </p:spPr>
        <p:txBody>
          <a:bodyPr wrap="square" lIns="0" tIns="0" rIns="0" bIns="0" rtlCol="0" anchor="ctr"/>
          <a:lstStyle/>
          <a:p>
            <a:pPr marL="0" indent="0">
              <a:buNone/>
            </a:pPr>
            <a:r>
              <a:rPr lang="en-US" sz="1400" u="sng" dirty="0">
                <a:solidFill>
                  <a:srgbClr val="2D3436"/>
                </a:solidFill>
                <a:latin typeface="Calibri" pitchFamily="34" charset="0"/>
                <a:ea typeface="Calibri" pitchFamily="34" charset="-122"/>
                <a:cs typeface="Calibri" pitchFamily="34" charset="-120"/>
                <a:hlinkClick r:id="rId6">
                  <a:extLst>
                    <a:ext uri="{A12FA001-AC4F-418D-AE19-62706E023703}">
                      <ahyp:hlinkClr xmlns:ahyp="http://schemas.microsoft.com/office/drawing/2018/hyperlinkcolor" val="tx"/>
                    </a:ext>
                  </a:extLst>
                </a:hlinkClick>
              </a:rPr>
              <a:t>Bio Rapeseed Cake</a:t>
            </a:r>
            <a:endParaRPr lang="en-US" sz="1400" dirty="0"/>
          </a:p>
        </p:txBody>
      </p:sp>
      <p:sp>
        <p:nvSpPr>
          <p:cNvPr id="13" name="Shape 10"/>
          <p:cNvSpPr/>
          <p:nvPr/>
        </p:nvSpPr>
        <p:spPr>
          <a:xfrm>
            <a:off x="640080" y="4434840"/>
            <a:ext cx="201168" cy="201168"/>
          </a:xfrm>
          <a:prstGeom prst="rect">
            <a:avLst/>
          </a:prstGeom>
          <a:solidFill>
            <a:srgbClr val="2C5530"/>
          </a:solidFill>
          <a:ln/>
        </p:spPr>
      </p:sp>
      <p:sp>
        <p:nvSpPr>
          <p:cNvPr id="14" name="Text 11"/>
          <p:cNvSpPr/>
          <p:nvPr/>
        </p:nvSpPr>
        <p:spPr>
          <a:xfrm>
            <a:off x="1097280" y="4389120"/>
            <a:ext cx="4572000" cy="320040"/>
          </a:xfrm>
          <a:prstGeom prst="rect">
            <a:avLst/>
          </a:prstGeom>
          <a:noFill/>
          <a:ln/>
        </p:spPr>
        <p:txBody>
          <a:bodyPr wrap="square" lIns="0" tIns="0" rIns="0" bIns="0" rtlCol="0" anchor="ctr"/>
          <a:lstStyle/>
          <a:p>
            <a:pPr marL="0" indent="0">
              <a:buNone/>
            </a:pPr>
            <a:r>
              <a:rPr lang="en-US" sz="1400" u="sng" dirty="0">
                <a:solidFill>
                  <a:srgbClr val="2D3436"/>
                </a:solidFill>
                <a:latin typeface="Calibri" pitchFamily="34" charset="0"/>
                <a:ea typeface="Calibri" pitchFamily="34" charset="-122"/>
                <a:cs typeface="Calibri" pitchFamily="34" charset="-120"/>
                <a:hlinkClick r:id="rId7">
                  <a:extLst>
                    <a:ext uri="{A12FA001-AC4F-418D-AE19-62706E023703}">
                      <ahyp:hlinkClr xmlns:ahyp="http://schemas.microsoft.com/office/drawing/2018/hyperlinkcolor" val="tx"/>
                    </a:ext>
                  </a:extLst>
                </a:hlinkClick>
              </a:rPr>
              <a:t>Bio Linseed Cake</a:t>
            </a:r>
            <a:endParaRPr lang="en-US" sz="1400" dirty="0"/>
          </a:p>
        </p:txBody>
      </p:sp>
      <p:sp>
        <p:nvSpPr>
          <p:cNvPr id="15" name="Shape 12"/>
          <p:cNvSpPr/>
          <p:nvPr/>
        </p:nvSpPr>
        <p:spPr>
          <a:xfrm>
            <a:off x="5303520" y="2514600"/>
            <a:ext cx="3383280" cy="2103120"/>
          </a:xfrm>
          <a:prstGeom prst="rect">
            <a:avLst/>
          </a:prstGeom>
          <a:solidFill>
            <a:srgbClr val="FFFFFF"/>
          </a:solidFill>
          <a:ln/>
          <a:effectLst>
            <a:outerShdw blurRad="63500" dist="25400" dir="8100000" algn="bl" rotWithShape="0">
              <a:srgbClr val="000000">
                <a:alpha val="7000"/>
              </a:srgbClr>
            </a:outerShdw>
          </a:effectLst>
        </p:spPr>
      </p:sp>
      <p:sp>
        <p:nvSpPr>
          <p:cNvPr id="16" name="Shape 13"/>
          <p:cNvSpPr/>
          <p:nvPr/>
        </p:nvSpPr>
        <p:spPr>
          <a:xfrm>
            <a:off x="5303520" y="2514600"/>
            <a:ext cx="54864" cy="2103120"/>
          </a:xfrm>
          <a:prstGeom prst="rect">
            <a:avLst/>
          </a:prstGeom>
          <a:solidFill>
            <a:srgbClr val="2C5530"/>
          </a:solidFill>
          <a:ln/>
        </p:spPr>
      </p:sp>
      <p:sp>
        <p:nvSpPr>
          <p:cNvPr id="17" name="Text 14"/>
          <p:cNvSpPr/>
          <p:nvPr/>
        </p:nvSpPr>
        <p:spPr>
          <a:xfrm>
            <a:off x="5532120" y="2606040"/>
            <a:ext cx="3017520" cy="320040"/>
          </a:xfrm>
          <a:prstGeom prst="rect">
            <a:avLst/>
          </a:prstGeom>
          <a:noFill/>
          <a:ln/>
        </p:spPr>
        <p:txBody>
          <a:bodyPr wrap="square" lIns="0" tIns="0" rIns="0" bIns="0" rtlCol="0" anchor="ctr"/>
          <a:lstStyle/>
          <a:p>
            <a:pPr marL="0" indent="0">
              <a:buNone/>
            </a:pPr>
            <a:r>
              <a:rPr lang="en-US" sz="1400" b="1" dirty="0">
                <a:solidFill>
                  <a:srgbClr val="1B3A1F"/>
                </a:solidFill>
                <a:latin typeface="Georgia" pitchFamily="34" charset="0"/>
                <a:ea typeface="Georgia" pitchFamily="34" charset="-122"/>
                <a:cs typeface="Georgia" pitchFamily="34" charset="-120"/>
              </a:rPr>
              <a:t>Key Facts</a:t>
            </a:r>
            <a:endParaRPr lang="en-US" sz="1400" dirty="0"/>
          </a:p>
        </p:txBody>
      </p:sp>
      <p:sp>
        <p:nvSpPr>
          <p:cNvPr id="18" name="Text 15"/>
          <p:cNvSpPr/>
          <p:nvPr/>
        </p:nvSpPr>
        <p:spPr>
          <a:xfrm>
            <a:off x="5532120" y="3017520"/>
            <a:ext cx="3017520" cy="1371600"/>
          </a:xfrm>
          <a:prstGeom prst="rect">
            <a:avLst/>
          </a:prstGeom>
          <a:noFill/>
          <a:ln/>
        </p:spPr>
        <p:txBody>
          <a:bodyPr wrap="square" lIns="0" tIns="0" rIns="0" bIns="0" rtlCol="0" anchor="ctr"/>
          <a:lstStyle/>
          <a:p>
            <a:pPr marL="342900" indent="-342900">
              <a:lnSpc>
                <a:spcPct val="130000"/>
              </a:lnSpc>
              <a:buSzPct val="100000"/>
              <a:buChar char="•"/>
            </a:pPr>
            <a:r>
              <a:rPr lang="en-US" sz="1050" dirty="0">
                <a:solidFill>
                  <a:srgbClr val="636E72"/>
                </a:solidFill>
                <a:latin typeface="Calibri" pitchFamily="34" charset="0"/>
                <a:ea typeface="Calibri" pitchFamily="34" charset="-122"/>
                <a:cs typeface="Calibri" pitchFamily="34" charset="-120"/>
              </a:rPr>
              <a:t>For mills, feed producers &amp; processors</a:t>
            </a:r>
            <a:endParaRPr lang="en-US" sz="1050" dirty="0"/>
          </a:p>
          <a:p>
            <a:pPr marL="342900" indent="-342900">
              <a:lnSpc>
                <a:spcPct val="130000"/>
              </a:lnSpc>
              <a:buSzPct val="100000"/>
              <a:buChar char="•"/>
            </a:pPr>
            <a:r>
              <a:rPr lang="en-US" sz="1050" dirty="0">
                <a:solidFill>
                  <a:srgbClr val="636E72"/>
                </a:solidFill>
                <a:latin typeface="Calibri" pitchFamily="34" charset="0"/>
                <a:ea typeface="Calibri" pitchFamily="34" charset="-122"/>
                <a:cs typeface="Calibri" pitchFamily="34" charset="-120"/>
              </a:rPr>
              <a:t>Reliable availability &amp; planning</a:t>
            </a:r>
            <a:endParaRPr lang="en-US" sz="1050" dirty="0"/>
          </a:p>
          <a:p>
            <a:pPr marL="342900" indent="-342900">
              <a:lnSpc>
                <a:spcPct val="130000"/>
              </a:lnSpc>
              <a:buSzPct val="100000"/>
              <a:buChar char="•"/>
            </a:pPr>
            <a:r>
              <a:rPr lang="en-US" sz="1050" dirty="0">
                <a:solidFill>
                  <a:srgbClr val="636E72"/>
                </a:solidFill>
                <a:latin typeface="Calibri" pitchFamily="34" charset="0"/>
                <a:ea typeface="Calibri" pitchFamily="34" charset="-122"/>
                <a:cs typeface="Calibri" pitchFamily="34" charset="-120"/>
              </a:rPr>
              <a:t>Transparent documentation &amp; QA</a:t>
            </a:r>
            <a:endParaRPr lang="en-US" sz="1050" dirty="0"/>
          </a:p>
          <a:p>
            <a:pPr marL="342900" indent="-342900">
              <a:lnSpc>
                <a:spcPct val="130000"/>
              </a:lnSpc>
              <a:buSzPct val="100000"/>
              <a:buChar char="•"/>
            </a:pPr>
            <a:r>
              <a:rPr lang="en-US" sz="1050" dirty="0">
                <a:solidFill>
                  <a:srgbClr val="636E72"/>
                </a:solidFill>
                <a:latin typeface="Calibri" pitchFamily="34" charset="0"/>
                <a:ea typeface="Calibri" pitchFamily="34" charset="-122"/>
                <a:cs typeface="Calibri" pitchFamily="34" charset="-120"/>
              </a:rPr>
              <a:t>GMP+ FRA/FSA certified supply chain</a:t>
            </a:r>
            <a:endParaRPr lang="en-US" sz="1050" dirty="0"/>
          </a:p>
        </p:txBody>
      </p:sp>
      <p:sp>
        <p:nvSpPr>
          <p:cNvPr id="19" name="Text 16"/>
          <p:cNvSpPr/>
          <p:nvPr/>
        </p:nvSpPr>
        <p:spPr>
          <a:xfrm>
            <a:off x="640080" y="4663440"/>
            <a:ext cx="2743200" cy="274320"/>
          </a:xfrm>
          <a:prstGeom prst="rect">
            <a:avLst/>
          </a:prstGeom>
          <a:noFill/>
          <a:ln/>
        </p:spPr>
        <p:txBody>
          <a:bodyPr wrap="square" lIns="0" tIns="0" rIns="0" bIns="0" rtlCol="0" anchor="ctr"/>
          <a:lstStyle/>
          <a:p>
            <a:pPr marL="0" indent="0">
              <a:buNone/>
            </a:pPr>
            <a:r>
              <a:rPr lang="en-US" sz="1100" u="sng" dirty="0">
                <a:solidFill>
                  <a:srgbClr val="1A73B5"/>
                </a:solidFill>
                <a:latin typeface="Calibri" pitchFamily="34" charset="0"/>
                <a:ea typeface="Calibri" pitchFamily="34" charset="-122"/>
                <a:cs typeface="Calibri" pitchFamily="34" charset="-120"/>
                <a:hlinkClick r:id="rId8">
                  <a:extLst>
                    <a:ext uri="{A12FA001-AC4F-418D-AE19-62706E023703}">
                      <ahyp:hlinkClr xmlns:ahyp="http://schemas.microsoft.com/office/drawing/2018/hyperlinkcolor" val="tx"/>
                    </a:ext>
                  </a:extLst>
                </a:hlinkClick>
              </a:rPr>
              <a:t>View on bgt.bio →</a:t>
            </a:r>
            <a:endParaRPr lang="en-US" sz="1100" dirty="0"/>
          </a:p>
        </p:txBody>
      </p:sp>
      <p:sp>
        <p:nvSpPr>
          <p:cNvPr id="20" name="Text 17"/>
          <p:cNvSpPr/>
          <p:nvPr/>
        </p:nvSpPr>
        <p:spPr>
          <a:xfrm>
            <a:off x="8412480" y="4800600"/>
            <a:ext cx="457200" cy="274320"/>
          </a:xfrm>
          <a:prstGeom prst="rect">
            <a:avLst/>
          </a:prstGeom>
          <a:noFill/>
          <a:ln/>
        </p:spPr>
        <p:txBody>
          <a:bodyPr wrap="square" lIns="0" tIns="0" rIns="0" bIns="0" rtlCol="0" anchor="ctr"/>
          <a:lstStyle/>
          <a:p>
            <a:pPr marL="0" indent="0" algn="r">
              <a:buNone/>
            </a:pPr>
            <a:r>
              <a:rPr lang="en-US" sz="900" dirty="0">
                <a:solidFill>
                  <a:srgbClr val="636E72"/>
                </a:solidFill>
                <a:latin typeface="Calibri" pitchFamily="34" charset="0"/>
                <a:ea typeface="Calibri" pitchFamily="34" charset="-122"/>
                <a:cs typeface="Calibri" pitchFamily="34" charset="-120"/>
              </a:rPr>
              <a:t>8</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54864"/>
          </a:xfrm>
          <a:prstGeom prst="rect">
            <a:avLst/>
          </a:prstGeom>
          <a:solidFill>
            <a:srgbClr val="2C5530"/>
          </a:solidFill>
          <a:ln/>
        </p:spPr>
      </p:sp>
      <p:sp>
        <p:nvSpPr>
          <p:cNvPr id="3" name="Text 1"/>
          <p:cNvSpPr/>
          <p:nvPr/>
        </p:nvSpPr>
        <p:spPr>
          <a:xfrm>
            <a:off x="640080" y="274320"/>
            <a:ext cx="7863840" cy="594360"/>
          </a:xfrm>
          <a:prstGeom prst="rect">
            <a:avLst/>
          </a:prstGeom>
          <a:noFill/>
          <a:ln/>
        </p:spPr>
        <p:txBody>
          <a:bodyPr wrap="square" lIns="0" tIns="0" rIns="0" bIns="0" rtlCol="0" anchor="ctr"/>
          <a:lstStyle/>
          <a:p>
            <a:pPr marL="0" indent="0">
              <a:buNone/>
            </a:pPr>
            <a:r>
              <a:rPr lang="en-US" sz="3200" b="1" dirty="0">
                <a:solidFill>
                  <a:srgbClr val="1B3A1F"/>
                </a:solidFill>
                <a:latin typeface="Georgia" pitchFamily="34" charset="0"/>
                <a:ea typeface="Georgia" pitchFamily="34" charset="-122"/>
                <a:cs typeface="Georgia" pitchFamily="34" charset="-120"/>
              </a:rPr>
              <a:t>Our Services</a:t>
            </a:r>
            <a:endParaRPr lang="en-US" sz="3200" dirty="0"/>
          </a:p>
        </p:txBody>
      </p:sp>
      <p:sp>
        <p:nvSpPr>
          <p:cNvPr id="4" name="Text 2"/>
          <p:cNvSpPr/>
          <p:nvPr/>
        </p:nvSpPr>
        <p:spPr>
          <a:xfrm>
            <a:off x="640080" y="868680"/>
            <a:ext cx="7863840" cy="365760"/>
          </a:xfrm>
          <a:prstGeom prst="rect">
            <a:avLst/>
          </a:prstGeom>
          <a:noFill/>
          <a:ln/>
        </p:spPr>
        <p:txBody>
          <a:bodyPr wrap="square" lIns="0" tIns="0" rIns="0" bIns="0" rtlCol="0" anchor="ctr"/>
          <a:lstStyle/>
          <a:p>
            <a:pPr marL="0" indent="0">
              <a:buNone/>
            </a:pPr>
            <a:r>
              <a:rPr lang="en-US" sz="1400" dirty="0">
                <a:solidFill>
                  <a:srgbClr val="636E72"/>
                </a:solidFill>
                <a:latin typeface="Calibri" pitchFamily="34" charset="0"/>
                <a:ea typeface="Calibri" pitchFamily="34" charset="-122"/>
                <a:cs typeface="Calibri" pitchFamily="34" charset="-120"/>
              </a:rPr>
              <a:t>Comprehensive solutions along the entire supply chain from field to delivery.</a:t>
            </a:r>
            <a:endParaRPr lang="en-US" sz="1400" dirty="0"/>
          </a:p>
        </p:txBody>
      </p:sp>
      <p:sp>
        <p:nvSpPr>
          <p:cNvPr id="5" name="Shape 3"/>
          <p:cNvSpPr/>
          <p:nvPr/>
        </p:nvSpPr>
        <p:spPr>
          <a:xfrm>
            <a:off x="640080" y="1508760"/>
            <a:ext cx="2468880" cy="1508760"/>
          </a:xfrm>
          <a:prstGeom prst="rect">
            <a:avLst/>
          </a:prstGeom>
          <a:solidFill>
            <a:srgbClr val="F5F8F2"/>
          </a:solidFill>
          <a:ln/>
          <a:effectLst>
            <a:outerShdw blurRad="50800" dist="12700" dir="8100000" algn="bl" rotWithShape="0">
              <a:srgbClr val="000000">
                <a:alpha val="6000"/>
              </a:srgbClr>
            </a:outerShdw>
          </a:effectLst>
        </p:spPr>
      </p:sp>
      <p:sp>
        <p:nvSpPr>
          <p:cNvPr id="6" name="Shape 4"/>
          <p:cNvSpPr/>
          <p:nvPr/>
        </p:nvSpPr>
        <p:spPr>
          <a:xfrm>
            <a:off x="640080" y="1508760"/>
            <a:ext cx="54864" cy="1508760"/>
          </a:xfrm>
          <a:prstGeom prst="rect">
            <a:avLst/>
          </a:prstGeom>
          <a:solidFill>
            <a:srgbClr val="C4952A"/>
          </a:solidFill>
          <a:ln/>
        </p:spPr>
      </p:sp>
      <p:pic>
        <p:nvPicPr>
          <p:cNvPr id="7" name="Image 0" descr="preencoded.png"/>
          <p:cNvPicPr>
            <a:picLocks noChangeAspect="1"/>
          </p:cNvPicPr>
          <p:nvPr/>
        </p:nvPicPr>
        <p:blipFill>
          <a:blip r:embed="rId3"/>
          <a:stretch>
            <a:fillRect/>
          </a:stretch>
        </p:blipFill>
        <p:spPr>
          <a:xfrm>
            <a:off x="822960" y="1691640"/>
            <a:ext cx="411480" cy="411480"/>
          </a:xfrm>
          <a:prstGeom prst="rect">
            <a:avLst/>
          </a:prstGeom>
        </p:spPr>
      </p:pic>
      <p:sp>
        <p:nvSpPr>
          <p:cNvPr id="8" name="Text 5"/>
          <p:cNvSpPr/>
          <p:nvPr/>
        </p:nvSpPr>
        <p:spPr>
          <a:xfrm>
            <a:off x="1325880" y="1691640"/>
            <a:ext cx="1554480" cy="365760"/>
          </a:xfrm>
          <a:prstGeom prst="rect">
            <a:avLst/>
          </a:prstGeom>
          <a:noFill/>
          <a:ln/>
        </p:spPr>
        <p:txBody>
          <a:bodyPr wrap="square" lIns="0" tIns="0" rIns="0" bIns="0" rtlCol="0" anchor="ctr"/>
          <a:lstStyle/>
          <a:p>
            <a:pPr marL="0" indent="0">
              <a:buNone/>
            </a:pPr>
            <a:r>
              <a:rPr lang="en-US" sz="1300" b="1" dirty="0">
                <a:solidFill>
                  <a:srgbClr val="1B3A1F"/>
                </a:solidFill>
                <a:latin typeface="Georgia" pitchFamily="34" charset="0"/>
                <a:ea typeface="Georgia" pitchFamily="34" charset="-122"/>
                <a:cs typeface="Georgia" pitchFamily="34" charset="-120"/>
              </a:rPr>
              <a:t>Contract Farming</a:t>
            </a:r>
            <a:endParaRPr lang="en-US" sz="1300" dirty="0"/>
          </a:p>
        </p:txBody>
      </p:sp>
      <p:sp>
        <p:nvSpPr>
          <p:cNvPr id="9" name="Text 6"/>
          <p:cNvSpPr/>
          <p:nvPr/>
        </p:nvSpPr>
        <p:spPr>
          <a:xfrm>
            <a:off x="822960" y="2194560"/>
            <a:ext cx="2103120" cy="731520"/>
          </a:xfrm>
          <a:prstGeom prst="rect">
            <a:avLst/>
          </a:prstGeom>
          <a:noFill/>
          <a:ln/>
        </p:spPr>
        <p:txBody>
          <a:bodyPr wrap="square" lIns="0" tIns="0" rIns="0" bIns="0" rtlCol="0" anchor="ctr"/>
          <a:lstStyle/>
          <a:p>
            <a:pPr marL="0" indent="0">
              <a:lnSpc>
                <a:spcPct val="125000"/>
              </a:lnSpc>
              <a:buNone/>
            </a:pPr>
            <a:r>
              <a:rPr lang="en-US" sz="1000" dirty="0">
                <a:solidFill>
                  <a:srgbClr val="636E72"/>
                </a:solidFill>
                <a:latin typeface="Calibri" pitchFamily="34" charset="0"/>
                <a:ea typeface="Calibri" pitchFamily="34" charset="-122"/>
                <a:cs typeface="Calibri" pitchFamily="34" charset="-120"/>
              </a:rPr>
              <a:t>Secure premium raw materials with up to 2-year advance planning. Guaranteed availability and full traceability.</a:t>
            </a:r>
            <a:endParaRPr lang="en-US" sz="1000" dirty="0"/>
          </a:p>
        </p:txBody>
      </p:sp>
      <p:sp>
        <p:nvSpPr>
          <p:cNvPr id="10" name="Shape 7"/>
          <p:cNvSpPr/>
          <p:nvPr/>
        </p:nvSpPr>
        <p:spPr>
          <a:xfrm>
            <a:off x="3337560" y="1508760"/>
            <a:ext cx="2468880" cy="1508760"/>
          </a:xfrm>
          <a:prstGeom prst="rect">
            <a:avLst/>
          </a:prstGeom>
          <a:solidFill>
            <a:srgbClr val="F5F8F2"/>
          </a:solidFill>
          <a:ln/>
          <a:effectLst>
            <a:outerShdw blurRad="50800" dist="12700" dir="8100000" algn="bl" rotWithShape="0">
              <a:srgbClr val="000000">
                <a:alpha val="6000"/>
              </a:srgbClr>
            </a:outerShdw>
          </a:effectLst>
        </p:spPr>
      </p:sp>
      <p:sp>
        <p:nvSpPr>
          <p:cNvPr id="11" name="Shape 8"/>
          <p:cNvSpPr/>
          <p:nvPr/>
        </p:nvSpPr>
        <p:spPr>
          <a:xfrm>
            <a:off x="3337560" y="1508760"/>
            <a:ext cx="54864" cy="1508760"/>
          </a:xfrm>
          <a:prstGeom prst="rect">
            <a:avLst/>
          </a:prstGeom>
          <a:solidFill>
            <a:srgbClr val="C4952A"/>
          </a:solidFill>
          <a:ln/>
        </p:spPr>
      </p:sp>
      <p:pic>
        <p:nvPicPr>
          <p:cNvPr id="12" name="Image 1" descr="preencoded.png"/>
          <p:cNvPicPr>
            <a:picLocks noChangeAspect="1"/>
          </p:cNvPicPr>
          <p:nvPr/>
        </p:nvPicPr>
        <p:blipFill>
          <a:blip r:embed="rId4"/>
          <a:stretch>
            <a:fillRect/>
          </a:stretch>
        </p:blipFill>
        <p:spPr>
          <a:xfrm>
            <a:off x="3520440" y="1691640"/>
            <a:ext cx="411480" cy="411480"/>
          </a:xfrm>
          <a:prstGeom prst="rect">
            <a:avLst/>
          </a:prstGeom>
        </p:spPr>
      </p:pic>
      <p:sp>
        <p:nvSpPr>
          <p:cNvPr id="13" name="Text 9"/>
          <p:cNvSpPr/>
          <p:nvPr/>
        </p:nvSpPr>
        <p:spPr>
          <a:xfrm>
            <a:off x="4023360" y="1691640"/>
            <a:ext cx="1554480" cy="365760"/>
          </a:xfrm>
          <a:prstGeom prst="rect">
            <a:avLst/>
          </a:prstGeom>
          <a:noFill/>
          <a:ln/>
        </p:spPr>
        <p:txBody>
          <a:bodyPr wrap="square" lIns="0" tIns="0" rIns="0" bIns="0" rtlCol="0" anchor="ctr"/>
          <a:lstStyle/>
          <a:p>
            <a:pPr marL="0" indent="0">
              <a:buNone/>
            </a:pPr>
            <a:r>
              <a:rPr lang="en-US" sz="1300" b="1" dirty="0">
                <a:solidFill>
                  <a:srgbClr val="1B3A1F"/>
                </a:solidFill>
                <a:latin typeface="Georgia" pitchFamily="34" charset="0"/>
                <a:ea typeface="Georgia" pitchFamily="34" charset="-122"/>
                <a:cs typeface="Georgia" pitchFamily="34" charset="-120"/>
              </a:rPr>
              <a:t>Quality Assurance</a:t>
            </a:r>
            <a:endParaRPr lang="en-US" sz="1300" dirty="0"/>
          </a:p>
        </p:txBody>
      </p:sp>
      <p:sp>
        <p:nvSpPr>
          <p:cNvPr id="14" name="Text 10"/>
          <p:cNvSpPr/>
          <p:nvPr/>
        </p:nvSpPr>
        <p:spPr>
          <a:xfrm>
            <a:off x="3520440" y="2194560"/>
            <a:ext cx="2103120" cy="731520"/>
          </a:xfrm>
          <a:prstGeom prst="rect">
            <a:avLst/>
          </a:prstGeom>
          <a:noFill/>
          <a:ln/>
        </p:spPr>
        <p:txBody>
          <a:bodyPr wrap="square" lIns="0" tIns="0" rIns="0" bIns="0" rtlCol="0" anchor="ctr"/>
          <a:lstStyle/>
          <a:p>
            <a:pPr marL="0" indent="0">
              <a:lnSpc>
                <a:spcPct val="125000"/>
              </a:lnSpc>
              <a:buNone/>
            </a:pPr>
            <a:r>
              <a:rPr lang="en-US" sz="1000" dirty="0">
                <a:solidFill>
                  <a:srgbClr val="636E72"/>
                </a:solidFill>
                <a:latin typeface="Calibri" pitchFamily="34" charset="0"/>
                <a:ea typeface="Calibri" pitchFamily="34" charset="-122"/>
                <a:cs typeface="Calibri" pitchFamily="34" charset="-120"/>
              </a:rPr>
              <a:t>Continuous quality controls in accredited labs. Independent analysis ensures the highest standards.</a:t>
            </a:r>
            <a:endParaRPr lang="en-US" sz="1000" dirty="0"/>
          </a:p>
        </p:txBody>
      </p:sp>
      <p:sp>
        <p:nvSpPr>
          <p:cNvPr id="15" name="Shape 11"/>
          <p:cNvSpPr/>
          <p:nvPr/>
        </p:nvSpPr>
        <p:spPr>
          <a:xfrm>
            <a:off x="6035040" y="1508760"/>
            <a:ext cx="2468880" cy="1508760"/>
          </a:xfrm>
          <a:prstGeom prst="rect">
            <a:avLst/>
          </a:prstGeom>
          <a:solidFill>
            <a:srgbClr val="F5F8F2"/>
          </a:solidFill>
          <a:ln/>
          <a:effectLst>
            <a:outerShdw blurRad="50800" dist="12700" dir="8100000" algn="bl" rotWithShape="0">
              <a:srgbClr val="000000">
                <a:alpha val="6000"/>
              </a:srgbClr>
            </a:outerShdw>
          </a:effectLst>
        </p:spPr>
      </p:sp>
      <p:sp>
        <p:nvSpPr>
          <p:cNvPr id="16" name="Shape 12"/>
          <p:cNvSpPr/>
          <p:nvPr/>
        </p:nvSpPr>
        <p:spPr>
          <a:xfrm>
            <a:off x="6035040" y="1508760"/>
            <a:ext cx="54864" cy="1508760"/>
          </a:xfrm>
          <a:prstGeom prst="rect">
            <a:avLst/>
          </a:prstGeom>
          <a:solidFill>
            <a:srgbClr val="C4952A"/>
          </a:solidFill>
          <a:ln/>
        </p:spPr>
      </p:sp>
      <p:pic>
        <p:nvPicPr>
          <p:cNvPr id="17" name="Image 2" descr="preencoded.png"/>
          <p:cNvPicPr>
            <a:picLocks noChangeAspect="1"/>
          </p:cNvPicPr>
          <p:nvPr/>
        </p:nvPicPr>
        <p:blipFill>
          <a:blip r:embed="rId5"/>
          <a:stretch>
            <a:fillRect/>
          </a:stretch>
        </p:blipFill>
        <p:spPr>
          <a:xfrm>
            <a:off x="6217920" y="1691640"/>
            <a:ext cx="411480" cy="411480"/>
          </a:xfrm>
          <a:prstGeom prst="rect">
            <a:avLst/>
          </a:prstGeom>
        </p:spPr>
      </p:pic>
      <p:sp>
        <p:nvSpPr>
          <p:cNvPr id="18" name="Text 13"/>
          <p:cNvSpPr/>
          <p:nvPr/>
        </p:nvSpPr>
        <p:spPr>
          <a:xfrm>
            <a:off x="6720840" y="1691640"/>
            <a:ext cx="1554480" cy="365760"/>
          </a:xfrm>
          <a:prstGeom prst="rect">
            <a:avLst/>
          </a:prstGeom>
          <a:noFill/>
          <a:ln/>
        </p:spPr>
        <p:txBody>
          <a:bodyPr wrap="square" lIns="0" tIns="0" rIns="0" bIns="0" rtlCol="0" anchor="ctr"/>
          <a:lstStyle/>
          <a:p>
            <a:pPr marL="0" indent="0">
              <a:buNone/>
            </a:pPr>
            <a:r>
              <a:rPr lang="en-US" sz="1300" b="1" dirty="0">
                <a:solidFill>
                  <a:srgbClr val="1B3A1F"/>
                </a:solidFill>
                <a:latin typeface="Georgia" pitchFamily="34" charset="0"/>
                <a:ea typeface="Georgia" pitchFamily="34" charset="-122"/>
                <a:cs typeface="Georgia" pitchFamily="34" charset="-120"/>
              </a:rPr>
              <a:t>Global Logistics</a:t>
            </a:r>
            <a:endParaRPr lang="en-US" sz="1300" dirty="0"/>
          </a:p>
        </p:txBody>
      </p:sp>
      <p:sp>
        <p:nvSpPr>
          <p:cNvPr id="19" name="Text 14"/>
          <p:cNvSpPr/>
          <p:nvPr/>
        </p:nvSpPr>
        <p:spPr>
          <a:xfrm>
            <a:off x="6217920" y="2194560"/>
            <a:ext cx="2103120" cy="731520"/>
          </a:xfrm>
          <a:prstGeom prst="rect">
            <a:avLst/>
          </a:prstGeom>
          <a:noFill/>
          <a:ln/>
        </p:spPr>
        <p:txBody>
          <a:bodyPr wrap="square" lIns="0" tIns="0" rIns="0" bIns="0" rtlCol="0" anchor="ctr"/>
          <a:lstStyle/>
          <a:p>
            <a:pPr marL="0" indent="0">
              <a:lnSpc>
                <a:spcPct val="125000"/>
              </a:lnSpc>
              <a:buNone/>
            </a:pPr>
            <a:r>
              <a:rPr lang="en-US" sz="1000" dirty="0">
                <a:solidFill>
                  <a:srgbClr val="636E72"/>
                </a:solidFill>
                <a:latin typeface="Calibri" pitchFamily="34" charset="0"/>
                <a:ea typeface="Calibri" pitchFamily="34" charset="-122"/>
                <a:cs typeface="Calibri" pitchFamily="34" charset="-120"/>
              </a:rPr>
              <a:t>Just-in-time deliveries worldwide with flexible transport solutions and reliable scheduling.</a:t>
            </a:r>
            <a:endParaRPr lang="en-US" sz="1000" dirty="0"/>
          </a:p>
        </p:txBody>
      </p:sp>
      <p:sp>
        <p:nvSpPr>
          <p:cNvPr id="20" name="Shape 15"/>
          <p:cNvSpPr/>
          <p:nvPr/>
        </p:nvSpPr>
        <p:spPr>
          <a:xfrm>
            <a:off x="640080" y="3200400"/>
            <a:ext cx="2468880" cy="1508760"/>
          </a:xfrm>
          <a:prstGeom prst="rect">
            <a:avLst/>
          </a:prstGeom>
          <a:solidFill>
            <a:srgbClr val="F5F8F2"/>
          </a:solidFill>
          <a:ln/>
          <a:effectLst>
            <a:outerShdw blurRad="50800" dist="12700" dir="8100000" algn="bl" rotWithShape="0">
              <a:srgbClr val="000000">
                <a:alpha val="6000"/>
              </a:srgbClr>
            </a:outerShdw>
          </a:effectLst>
        </p:spPr>
      </p:sp>
      <p:sp>
        <p:nvSpPr>
          <p:cNvPr id="21" name="Shape 16"/>
          <p:cNvSpPr/>
          <p:nvPr/>
        </p:nvSpPr>
        <p:spPr>
          <a:xfrm>
            <a:off x="640080" y="3200400"/>
            <a:ext cx="54864" cy="1508760"/>
          </a:xfrm>
          <a:prstGeom prst="rect">
            <a:avLst/>
          </a:prstGeom>
          <a:solidFill>
            <a:srgbClr val="C4952A"/>
          </a:solidFill>
          <a:ln/>
        </p:spPr>
      </p:sp>
      <p:pic>
        <p:nvPicPr>
          <p:cNvPr id="22" name="Image 3" descr="preencoded.png"/>
          <p:cNvPicPr>
            <a:picLocks noChangeAspect="1"/>
          </p:cNvPicPr>
          <p:nvPr/>
        </p:nvPicPr>
        <p:blipFill>
          <a:blip r:embed="rId6"/>
          <a:stretch>
            <a:fillRect/>
          </a:stretch>
        </p:blipFill>
        <p:spPr>
          <a:xfrm>
            <a:off x="822960" y="3383280"/>
            <a:ext cx="411480" cy="411480"/>
          </a:xfrm>
          <a:prstGeom prst="rect">
            <a:avLst/>
          </a:prstGeom>
        </p:spPr>
      </p:pic>
      <p:sp>
        <p:nvSpPr>
          <p:cNvPr id="23" name="Text 17"/>
          <p:cNvSpPr/>
          <p:nvPr/>
        </p:nvSpPr>
        <p:spPr>
          <a:xfrm>
            <a:off x="1325880" y="3383280"/>
            <a:ext cx="1554480" cy="365760"/>
          </a:xfrm>
          <a:prstGeom prst="rect">
            <a:avLst/>
          </a:prstGeom>
          <a:noFill/>
          <a:ln/>
        </p:spPr>
        <p:txBody>
          <a:bodyPr wrap="square" lIns="0" tIns="0" rIns="0" bIns="0" rtlCol="0" anchor="ctr"/>
          <a:lstStyle/>
          <a:p>
            <a:pPr marL="0" indent="0">
              <a:buNone/>
            </a:pPr>
            <a:r>
              <a:rPr lang="en-US" sz="1300" b="1" dirty="0">
                <a:solidFill>
                  <a:srgbClr val="1B3A1F"/>
                </a:solidFill>
                <a:latin typeface="Georgia" pitchFamily="34" charset="0"/>
                <a:ea typeface="Georgia" pitchFamily="34" charset="-122"/>
                <a:cs typeface="Georgia" pitchFamily="34" charset="-120"/>
              </a:rPr>
              <a:t>Strategic Storage</a:t>
            </a:r>
            <a:endParaRPr lang="en-US" sz="1300" dirty="0"/>
          </a:p>
        </p:txBody>
      </p:sp>
      <p:sp>
        <p:nvSpPr>
          <p:cNvPr id="24" name="Text 18"/>
          <p:cNvSpPr/>
          <p:nvPr/>
        </p:nvSpPr>
        <p:spPr>
          <a:xfrm>
            <a:off x="822960" y="3886200"/>
            <a:ext cx="2103120" cy="731520"/>
          </a:xfrm>
          <a:prstGeom prst="rect">
            <a:avLst/>
          </a:prstGeom>
          <a:noFill/>
          <a:ln/>
        </p:spPr>
        <p:txBody>
          <a:bodyPr wrap="square" lIns="0" tIns="0" rIns="0" bIns="0" rtlCol="0" anchor="ctr"/>
          <a:lstStyle/>
          <a:p>
            <a:pPr marL="0" indent="0">
              <a:lnSpc>
                <a:spcPct val="125000"/>
              </a:lnSpc>
              <a:buNone/>
            </a:pPr>
            <a:r>
              <a:rPr lang="en-US" sz="1000" dirty="0">
                <a:solidFill>
                  <a:srgbClr val="636E72"/>
                </a:solidFill>
                <a:latin typeface="Calibri" pitchFamily="34" charset="0"/>
                <a:ea typeface="Calibri" pitchFamily="34" charset="-122"/>
                <a:cs typeface="Calibri" pitchFamily="34" charset="-120"/>
              </a:rPr>
              <a:t>Multiple locations with generous capacity and optimal conditions for product preservation.</a:t>
            </a:r>
            <a:endParaRPr lang="en-US" sz="1000" dirty="0"/>
          </a:p>
        </p:txBody>
      </p:sp>
      <p:sp>
        <p:nvSpPr>
          <p:cNvPr id="25" name="Shape 19"/>
          <p:cNvSpPr/>
          <p:nvPr/>
        </p:nvSpPr>
        <p:spPr>
          <a:xfrm>
            <a:off x="3337560" y="3200400"/>
            <a:ext cx="2468880" cy="1508760"/>
          </a:xfrm>
          <a:prstGeom prst="rect">
            <a:avLst/>
          </a:prstGeom>
          <a:solidFill>
            <a:srgbClr val="F5F8F2"/>
          </a:solidFill>
          <a:ln/>
          <a:effectLst>
            <a:outerShdw blurRad="50800" dist="12700" dir="8100000" algn="bl" rotWithShape="0">
              <a:srgbClr val="000000">
                <a:alpha val="6000"/>
              </a:srgbClr>
            </a:outerShdw>
          </a:effectLst>
        </p:spPr>
      </p:sp>
      <p:sp>
        <p:nvSpPr>
          <p:cNvPr id="26" name="Shape 20"/>
          <p:cNvSpPr/>
          <p:nvPr/>
        </p:nvSpPr>
        <p:spPr>
          <a:xfrm>
            <a:off x="3337560" y="3200400"/>
            <a:ext cx="54864" cy="1508760"/>
          </a:xfrm>
          <a:prstGeom prst="rect">
            <a:avLst/>
          </a:prstGeom>
          <a:solidFill>
            <a:srgbClr val="C4952A"/>
          </a:solidFill>
          <a:ln/>
        </p:spPr>
      </p:sp>
      <p:pic>
        <p:nvPicPr>
          <p:cNvPr id="27" name="Image 4" descr="preencoded.png"/>
          <p:cNvPicPr>
            <a:picLocks noChangeAspect="1"/>
          </p:cNvPicPr>
          <p:nvPr/>
        </p:nvPicPr>
        <p:blipFill>
          <a:blip r:embed="rId7"/>
          <a:stretch>
            <a:fillRect/>
          </a:stretch>
        </p:blipFill>
        <p:spPr>
          <a:xfrm>
            <a:off x="3520440" y="3383280"/>
            <a:ext cx="411480" cy="411480"/>
          </a:xfrm>
          <a:prstGeom prst="rect">
            <a:avLst/>
          </a:prstGeom>
        </p:spPr>
      </p:pic>
      <p:sp>
        <p:nvSpPr>
          <p:cNvPr id="28" name="Text 21"/>
          <p:cNvSpPr/>
          <p:nvPr/>
        </p:nvSpPr>
        <p:spPr>
          <a:xfrm>
            <a:off x="4023360" y="3383280"/>
            <a:ext cx="1554480" cy="365760"/>
          </a:xfrm>
          <a:prstGeom prst="rect">
            <a:avLst/>
          </a:prstGeom>
          <a:noFill/>
          <a:ln/>
        </p:spPr>
        <p:txBody>
          <a:bodyPr wrap="square" lIns="0" tIns="0" rIns="0" bIns="0" rtlCol="0" anchor="ctr"/>
          <a:lstStyle/>
          <a:p>
            <a:pPr marL="0" indent="0">
              <a:buNone/>
            </a:pPr>
            <a:r>
              <a:rPr lang="en-US" sz="1300" b="1" dirty="0">
                <a:solidFill>
                  <a:srgbClr val="1B3A1F"/>
                </a:solidFill>
                <a:latin typeface="Georgia" pitchFamily="34" charset="0"/>
                <a:ea typeface="Georgia" pitchFamily="34" charset="-122"/>
                <a:cs typeface="Georgia" pitchFamily="34" charset="-120"/>
              </a:rPr>
              <a:t>EU/CH Import Services</a:t>
            </a:r>
            <a:endParaRPr lang="en-US" sz="1300" dirty="0"/>
          </a:p>
        </p:txBody>
      </p:sp>
      <p:sp>
        <p:nvSpPr>
          <p:cNvPr id="29" name="Text 22"/>
          <p:cNvSpPr/>
          <p:nvPr/>
        </p:nvSpPr>
        <p:spPr>
          <a:xfrm>
            <a:off x="3520440" y="3886200"/>
            <a:ext cx="2103120" cy="731520"/>
          </a:xfrm>
          <a:prstGeom prst="rect">
            <a:avLst/>
          </a:prstGeom>
          <a:noFill/>
          <a:ln/>
        </p:spPr>
        <p:txBody>
          <a:bodyPr wrap="square" lIns="0" tIns="0" rIns="0" bIns="0" rtlCol="0" anchor="ctr"/>
          <a:lstStyle/>
          <a:p>
            <a:pPr marL="0" indent="0">
              <a:lnSpc>
                <a:spcPct val="125000"/>
              </a:lnSpc>
              <a:buNone/>
            </a:pPr>
            <a:r>
              <a:rPr lang="en-US" sz="1000" dirty="0">
                <a:solidFill>
                  <a:srgbClr val="636E72"/>
                </a:solidFill>
                <a:latin typeface="Calibri" pitchFamily="34" charset="0"/>
                <a:ea typeface="Calibri" pitchFamily="34" charset="-122"/>
                <a:cs typeface="Calibri" pitchFamily="34" charset="-120"/>
              </a:rPr>
              <a:t>Professional handling of third-country imports with full management and rapid customs clearance.</a:t>
            </a:r>
            <a:endParaRPr lang="en-US" sz="1000" dirty="0"/>
          </a:p>
        </p:txBody>
      </p:sp>
      <p:sp>
        <p:nvSpPr>
          <p:cNvPr id="30" name="Shape 23"/>
          <p:cNvSpPr/>
          <p:nvPr/>
        </p:nvSpPr>
        <p:spPr>
          <a:xfrm>
            <a:off x="6035040" y="3200400"/>
            <a:ext cx="2468880" cy="1508760"/>
          </a:xfrm>
          <a:prstGeom prst="rect">
            <a:avLst/>
          </a:prstGeom>
          <a:solidFill>
            <a:srgbClr val="F5F8F2"/>
          </a:solidFill>
          <a:ln/>
          <a:effectLst>
            <a:outerShdw blurRad="50800" dist="12700" dir="8100000" algn="bl" rotWithShape="0">
              <a:srgbClr val="000000">
                <a:alpha val="6000"/>
              </a:srgbClr>
            </a:outerShdw>
          </a:effectLst>
        </p:spPr>
      </p:sp>
      <p:sp>
        <p:nvSpPr>
          <p:cNvPr id="31" name="Shape 24"/>
          <p:cNvSpPr/>
          <p:nvPr/>
        </p:nvSpPr>
        <p:spPr>
          <a:xfrm>
            <a:off x="6035040" y="3200400"/>
            <a:ext cx="54864" cy="1508760"/>
          </a:xfrm>
          <a:prstGeom prst="rect">
            <a:avLst/>
          </a:prstGeom>
          <a:solidFill>
            <a:srgbClr val="C4952A"/>
          </a:solidFill>
          <a:ln/>
        </p:spPr>
      </p:sp>
      <p:pic>
        <p:nvPicPr>
          <p:cNvPr id="32" name="Image 5" descr="preencoded.png"/>
          <p:cNvPicPr>
            <a:picLocks noChangeAspect="1"/>
          </p:cNvPicPr>
          <p:nvPr/>
        </p:nvPicPr>
        <p:blipFill>
          <a:blip r:embed="rId8"/>
          <a:stretch>
            <a:fillRect/>
          </a:stretch>
        </p:blipFill>
        <p:spPr>
          <a:xfrm>
            <a:off x="6217920" y="3383280"/>
            <a:ext cx="411480" cy="411480"/>
          </a:xfrm>
          <a:prstGeom prst="rect">
            <a:avLst/>
          </a:prstGeom>
        </p:spPr>
      </p:pic>
      <p:sp>
        <p:nvSpPr>
          <p:cNvPr id="33" name="Text 25"/>
          <p:cNvSpPr/>
          <p:nvPr/>
        </p:nvSpPr>
        <p:spPr>
          <a:xfrm>
            <a:off x="6720840" y="3383280"/>
            <a:ext cx="1554480" cy="365760"/>
          </a:xfrm>
          <a:prstGeom prst="rect">
            <a:avLst/>
          </a:prstGeom>
          <a:noFill/>
          <a:ln/>
        </p:spPr>
        <p:txBody>
          <a:bodyPr wrap="square" lIns="0" tIns="0" rIns="0" bIns="0" rtlCol="0" anchor="ctr"/>
          <a:lstStyle/>
          <a:p>
            <a:pPr marL="0" indent="0">
              <a:buNone/>
            </a:pPr>
            <a:r>
              <a:rPr lang="en-US" sz="1300" b="1" dirty="0">
                <a:solidFill>
                  <a:srgbClr val="1B3A1F"/>
                </a:solidFill>
                <a:latin typeface="Georgia" pitchFamily="34" charset="0"/>
                <a:ea typeface="Georgia" pitchFamily="34" charset="-122"/>
                <a:cs typeface="Georgia" pitchFamily="34" charset="-120"/>
              </a:rPr>
              <a:t>Flexible Packaging</a:t>
            </a:r>
            <a:endParaRPr lang="en-US" sz="1300" dirty="0"/>
          </a:p>
        </p:txBody>
      </p:sp>
      <p:sp>
        <p:nvSpPr>
          <p:cNvPr id="34" name="Text 26"/>
          <p:cNvSpPr/>
          <p:nvPr/>
        </p:nvSpPr>
        <p:spPr>
          <a:xfrm>
            <a:off x="6217920" y="3886200"/>
            <a:ext cx="2103120" cy="731520"/>
          </a:xfrm>
          <a:prstGeom prst="rect">
            <a:avLst/>
          </a:prstGeom>
          <a:noFill/>
          <a:ln/>
        </p:spPr>
        <p:txBody>
          <a:bodyPr wrap="square" lIns="0" tIns="0" rIns="0" bIns="0" rtlCol="0" anchor="ctr"/>
          <a:lstStyle/>
          <a:p>
            <a:pPr marL="0" indent="0">
              <a:lnSpc>
                <a:spcPct val="125000"/>
              </a:lnSpc>
              <a:buNone/>
            </a:pPr>
            <a:r>
              <a:rPr lang="en-US" sz="1000" dirty="0">
                <a:solidFill>
                  <a:srgbClr val="636E72"/>
                </a:solidFill>
                <a:latin typeface="Calibri" pitchFamily="34" charset="0"/>
                <a:ea typeface="Calibri" pitchFamily="34" charset="-122"/>
                <a:cs typeface="Calibri" pitchFamily="34" charset="-120"/>
              </a:rPr>
              <a:t xml:space="preserve">Truck, container, big bags, IBC, and custom </a:t>
            </a:r>
            <a:r>
              <a:rPr lang="en-US" sz="1000">
                <a:solidFill>
                  <a:srgbClr val="636E72"/>
                </a:solidFill>
                <a:latin typeface="Calibri" pitchFamily="34" charset="0"/>
                <a:ea typeface="Calibri" pitchFamily="34" charset="-122"/>
                <a:cs typeface="Calibri" pitchFamily="34" charset="-120"/>
              </a:rPr>
              <a:t xml:space="preserve">sack sizes </a:t>
            </a:r>
            <a:r>
              <a:rPr lang="en-US" sz="1000" dirty="0">
                <a:solidFill>
                  <a:srgbClr val="636E72"/>
                </a:solidFill>
                <a:latin typeface="Calibri" pitchFamily="34" charset="0"/>
                <a:ea typeface="Calibri" pitchFamily="34" charset="-122"/>
                <a:cs typeface="Calibri" pitchFamily="34" charset="-120"/>
              </a:rPr>
              <a:t>tailored to your needs.</a:t>
            </a:r>
            <a:endParaRPr lang="en-US" sz="1000" dirty="0"/>
          </a:p>
        </p:txBody>
      </p:sp>
      <p:sp>
        <p:nvSpPr>
          <p:cNvPr id="35" name="Text 27"/>
          <p:cNvSpPr/>
          <p:nvPr/>
        </p:nvSpPr>
        <p:spPr>
          <a:xfrm>
            <a:off x="8412480" y="4800600"/>
            <a:ext cx="457200" cy="274320"/>
          </a:xfrm>
          <a:prstGeom prst="rect">
            <a:avLst/>
          </a:prstGeom>
          <a:noFill/>
          <a:ln/>
        </p:spPr>
        <p:txBody>
          <a:bodyPr wrap="square" lIns="0" tIns="0" rIns="0" bIns="0" rtlCol="0" anchor="ctr"/>
          <a:lstStyle/>
          <a:p>
            <a:pPr marL="0" indent="0" algn="r">
              <a:buNone/>
            </a:pPr>
            <a:r>
              <a:rPr lang="en-US" sz="900" dirty="0">
                <a:solidFill>
                  <a:srgbClr val="636E72"/>
                </a:solidFill>
                <a:latin typeface="Calibri" pitchFamily="34" charset="0"/>
                <a:ea typeface="Calibri" pitchFamily="34" charset="-122"/>
                <a:cs typeface="Calibri" pitchFamily="34" charset="-120"/>
              </a:rPr>
              <a:t>9</a:t>
            </a:r>
            <a:endParaRPr lang="en-US" sz="9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Words>
  <Application>Microsoft Office PowerPoint</Application>
  <PresentationFormat>Bildschirmpräsentation (16:9)</PresentationFormat>
  <Paragraphs>128</Paragraphs>
  <Slides>11</Slides>
  <Notes>11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Georgia</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 Grains Trading AG – Company Presentation</dc:title>
  <dc:subject>PptxGenJS Presentation</dc:subject>
  <dc:creator>BIO Grains Trading AG</dc:creator>
  <cp:lastModifiedBy>Severin Spiess</cp:lastModifiedBy>
  <cp:revision>3</cp:revision>
  <dcterms:created xsi:type="dcterms:W3CDTF">2026-03-12T15:25:36Z</dcterms:created>
  <dcterms:modified xsi:type="dcterms:W3CDTF">2026-03-12T17:05:33Z</dcterms:modified>
</cp:coreProperties>
</file>